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Old Standard TT"/>
      <p:regular r:id="rId68"/>
      <p:bold r:id="rId69"/>
      <p: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ldStandardT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OldStandardTT-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ldStandardT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4a99d06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4a99d06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a780c8e5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a780c8e5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a780c8e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a780c8e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a780c8e59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a780c8e59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a780c8e5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a780c8e5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a780c8e5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a780c8e5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4a99d060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4a99d060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4a99d060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4a99d060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665ea44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665ea44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4a99d060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4a99d0601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a99d060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a99d060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a780c8e59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a780c8e59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4aa0966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4aa0966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4974377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4974377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a99d060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a99d060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a780c8e5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a780c8e5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a780c8e5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a780c8e5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a780c8e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a780c8e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a780c8e5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a780c8e5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a780c8e5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a780c8e5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a780c8e5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a780c8e5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a780c8e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a780c8e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4a99d060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4a99d06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a780c8e59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a780c8e59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4974377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4974377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4a99d060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4a99d060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974377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974377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4a99d060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4a99d060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a99d060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a99d060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4a99d0601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4a99d0601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4974377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4974377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4a99d060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4a99d060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4a99d060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4a99d060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4a99d060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4a99d060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4a99d060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4a99d060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4974377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4974377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4aa09666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4aa09666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4a99d060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4a99d060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a780c8e5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a780c8e5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a780c8e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a780c8e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a780c8e5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a780c8e5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a780c8e5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a780c8e5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a780c8e5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a780c8e5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a780c8e5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a780c8e5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4a99d060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4a99d060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a780c8e5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a780c8e5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a780c8e59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a780c8e59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a780c8e5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a780c8e5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a780c8e5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a780c8e5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a780c8e59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a780c8e59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bef64fb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bef64fb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4a99d060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4a99d060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a780c8e59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a780c8e59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a780c8e59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a780c8e59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4a99d060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4a99d060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a780c8e59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780c8e59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a780c8e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a780c8e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780c8e5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780c8e5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jpg"/><Relationship Id="rId9" Type="http://schemas.openxmlformats.org/officeDocument/2006/relationships/image" Target="../media/image32.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36.jpg"/><Relationship Id="rId8"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jpg"/><Relationship Id="rId4" Type="http://schemas.openxmlformats.org/officeDocument/2006/relationships/image" Target="../media/image5.jpg"/><Relationship Id="rId9" Type="http://schemas.openxmlformats.org/officeDocument/2006/relationships/image" Target="../media/image32.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36.jpg"/><Relationship Id="rId8" Type="http://schemas.openxmlformats.org/officeDocument/2006/relationships/image" Target="../media/image2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972625" y="1448775"/>
            <a:ext cx="7688100" cy="166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Shopping Buddy</a:t>
            </a:r>
            <a:endParaRPr b="1">
              <a:latin typeface="Times New Roman"/>
              <a:ea typeface="Times New Roman"/>
              <a:cs typeface="Times New Roman"/>
              <a:sym typeface="Times New Roman"/>
            </a:endParaRPr>
          </a:p>
        </p:txBody>
      </p:sp>
      <p:pic>
        <p:nvPicPr>
          <p:cNvPr id="60" name="Google Shape;60;p13"/>
          <p:cNvPicPr preferRelativeResize="0"/>
          <p:nvPr/>
        </p:nvPicPr>
        <p:blipFill rotWithShape="1">
          <a:blip r:embed="rId3">
            <a:alphaModFix/>
          </a:blip>
          <a:srcRect b="30006" l="40817" r="41300" t="39276"/>
          <a:stretch/>
        </p:blipFill>
        <p:spPr>
          <a:xfrm>
            <a:off x="6100125" y="2793575"/>
            <a:ext cx="1786875" cy="1725650"/>
          </a:xfrm>
          <a:prstGeom prst="rect">
            <a:avLst/>
          </a:prstGeom>
          <a:noFill/>
          <a:ln>
            <a:noFill/>
          </a:ln>
        </p:spPr>
      </p:pic>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sz="2000">
                <a:latin typeface="Times New Roman"/>
                <a:ea typeface="Times New Roman"/>
                <a:cs typeface="Times New Roman"/>
                <a:sym typeface="Times New Roman"/>
              </a:rPr>
              <a:t>User will get an verification link to their email. Before logging in to the application he/she must be verified through that link.</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1" name="Google Shape;141;p22"/>
          <p:cNvPicPr preferRelativeResize="0"/>
          <p:nvPr/>
        </p:nvPicPr>
        <p:blipFill rotWithShape="1">
          <a:blip r:embed="rId3">
            <a:alphaModFix/>
          </a:blip>
          <a:srcRect b="5457" l="14806" r="0" t="18427"/>
          <a:stretch/>
        </p:blipFill>
        <p:spPr>
          <a:xfrm>
            <a:off x="833575" y="2071775"/>
            <a:ext cx="5613550" cy="2819601"/>
          </a:xfrm>
          <a:prstGeom prst="rect">
            <a:avLst/>
          </a:prstGeom>
          <a:noFill/>
          <a:ln>
            <a:noFill/>
          </a:ln>
        </p:spPr>
      </p:pic>
      <p:sp>
        <p:nvSpPr>
          <p:cNvPr id="142" name="Google Shape;14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3" name="Google Shape;143;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Email Authentication</a:t>
            </a:r>
            <a:endParaRPr/>
          </a:p>
        </p:txBody>
      </p:sp>
      <p:sp>
        <p:nvSpPr>
          <p:cNvPr id="144" name="Google Shape;144;p22"/>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idx="1" type="body"/>
          </p:nvPr>
        </p:nvSpPr>
        <p:spPr>
          <a:xfrm>
            <a:off x="311700" y="1178975"/>
            <a:ext cx="8228400" cy="32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Mehar Meenavilli</a:t>
            </a:r>
            <a:endParaRPr b="1">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Login screen can be used by the registered user for logging into the application.</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000"/>
              </a:spcBef>
              <a:spcAft>
                <a:spcPts val="0"/>
              </a:spcAft>
              <a:buNone/>
            </a:pPr>
            <a:r>
              <a:rPr lang="en-GB" sz="2000">
                <a:solidFill>
                  <a:srgbClr val="000000"/>
                </a:solidFill>
                <a:latin typeface="Times New Roman"/>
                <a:ea typeface="Times New Roman"/>
                <a:cs typeface="Times New Roman"/>
                <a:sym typeface="Times New Roman"/>
              </a:rPr>
              <a:t>In this screen, the user must enter the username and password to get into the application.</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000"/>
              </a:spcBef>
              <a:spcAft>
                <a:spcPts val="0"/>
              </a:spcAft>
              <a:buNone/>
            </a:pPr>
            <a:r>
              <a:rPr lang="en-GB" sz="2000">
                <a:solidFill>
                  <a:srgbClr val="000000"/>
                </a:solidFill>
                <a:latin typeface="Times New Roman"/>
                <a:ea typeface="Times New Roman"/>
                <a:cs typeface="Times New Roman"/>
                <a:sym typeface="Times New Roman"/>
              </a:rPr>
              <a:t>This screen has a “Forgot Password” feature which leads the user to reset their password.</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150" name="Google Shape;15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151" name="Google Shape;151;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Login</a:t>
            </a:r>
            <a:endParaRPr b="1">
              <a:latin typeface="Times New Roman"/>
              <a:ea typeface="Times New Roman"/>
              <a:cs typeface="Times New Roman"/>
              <a:sym typeface="Times New Roman"/>
            </a:endParaRPr>
          </a:p>
        </p:txBody>
      </p:sp>
      <p:sp>
        <p:nvSpPr>
          <p:cNvPr id="152" name="Google Shape;152;p23"/>
          <p:cNvSpPr txBox="1"/>
          <p:nvPr>
            <p:ph idx="1" type="body"/>
          </p:nvPr>
        </p:nvSpPr>
        <p:spPr>
          <a:xfrm>
            <a:off x="685200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235550"/>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Login screen</a:t>
            </a:r>
            <a:endParaRPr/>
          </a:p>
        </p:txBody>
      </p:sp>
      <p:sp>
        <p:nvSpPr>
          <p:cNvPr id="158" name="Google Shape;15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59" name="Google Shape;159;p24"/>
          <p:cNvPicPr preferRelativeResize="0"/>
          <p:nvPr/>
        </p:nvPicPr>
        <p:blipFill>
          <a:blip r:embed="rId3">
            <a:alphaModFix/>
          </a:blip>
          <a:stretch>
            <a:fillRect/>
          </a:stretch>
        </p:blipFill>
        <p:spPr>
          <a:xfrm>
            <a:off x="2946950" y="950500"/>
            <a:ext cx="2376775" cy="3842324"/>
          </a:xfrm>
          <a:prstGeom prst="rect">
            <a:avLst/>
          </a:prstGeom>
          <a:noFill/>
          <a:ln>
            <a:noFill/>
          </a:ln>
        </p:spPr>
      </p:pic>
      <p:sp>
        <p:nvSpPr>
          <p:cNvPr id="160" name="Google Shape;160;p24"/>
          <p:cNvSpPr txBox="1"/>
          <p:nvPr>
            <p:ph idx="1" type="body"/>
          </p:nvPr>
        </p:nvSpPr>
        <p:spPr>
          <a:xfrm>
            <a:off x="685200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36500" cy="78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b="1" lang="en-GB">
                <a:solidFill>
                  <a:srgbClr val="000000"/>
                </a:solidFill>
                <a:latin typeface="Times New Roman"/>
                <a:ea typeface="Times New Roman"/>
                <a:cs typeface="Times New Roman"/>
                <a:sym typeface="Times New Roman"/>
              </a:rPr>
              <a:t>Forgot Password</a:t>
            </a:r>
            <a:endParaRPr>
              <a:solidFill>
                <a:srgbClr val="000000"/>
              </a:solidFill>
            </a:endParaRPr>
          </a:p>
        </p:txBody>
      </p:sp>
      <p:sp>
        <p:nvSpPr>
          <p:cNvPr id="166" name="Google Shape;166;p25"/>
          <p:cNvSpPr txBox="1"/>
          <p:nvPr>
            <p:ph idx="1" type="body"/>
          </p:nvPr>
        </p:nvSpPr>
        <p:spPr>
          <a:xfrm>
            <a:off x="311700" y="1229875"/>
            <a:ext cx="82803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Times New Roman"/>
                <a:ea typeface="Times New Roman"/>
                <a:cs typeface="Times New Roman"/>
                <a:sym typeface="Times New Roman"/>
              </a:rPr>
              <a:t>Responsible: </a:t>
            </a:r>
            <a:r>
              <a:rPr lang="en-GB" sz="2000">
                <a:latin typeface="Times New Roman"/>
                <a:ea typeface="Times New Roman"/>
                <a:cs typeface="Times New Roman"/>
                <a:sym typeface="Times New Roman"/>
              </a:rPr>
              <a:t>Mehar Meenavilli</a:t>
            </a:r>
            <a:endParaRPr sz="2000">
              <a:solidFill>
                <a:srgbClr val="000000"/>
              </a:solidFill>
              <a:latin typeface="Times New Roman"/>
              <a:ea typeface="Times New Roman"/>
              <a:cs typeface="Times New Roman"/>
              <a:sym typeface="Times New Roman"/>
            </a:endParaRPr>
          </a:p>
          <a:p>
            <a:pPr indent="457200" lvl="0" marL="0" rtl="0" algn="l">
              <a:lnSpc>
                <a:spcPct val="150000"/>
              </a:lnSpc>
              <a:spcBef>
                <a:spcPts val="1600"/>
              </a:spcBef>
              <a:spcAft>
                <a:spcPts val="0"/>
              </a:spcAft>
              <a:buNone/>
            </a:pPr>
            <a:r>
              <a:rPr lang="en-GB" sz="2000">
                <a:solidFill>
                  <a:srgbClr val="000000"/>
                </a:solidFill>
                <a:latin typeface="Times New Roman"/>
                <a:ea typeface="Times New Roman"/>
                <a:cs typeface="Times New Roman"/>
                <a:sym typeface="Times New Roman"/>
              </a:rPr>
              <a:t>Customers can use forgot password if they forget their password.</a:t>
            </a:r>
            <a:endParaRPr sz="2000">
              <a:solidFill>
                <a:srgbClr val="000000"/>
              </a:solidFill>
              <a:latin typeface="Times New Roman"/>
              <a:ea typeface="Times New Roman"/>
              <a:cs typeface="Times New Roman"/>
              <a:sym typeface="Times New Roman"/>
            </a:endParaRPr>
          </a:p>
          <a:p>
            <a:pPr indent="457200" lvl="0" marL="0" rtl="0" algn="l">
              <a:lnSpc>
                <a:spcPct val="150000"/>
              </a:lnSpc>
              <a:spcBef>
                <a:spcPts val="1000"/>
              </a:spcBef>
              <a:spcAft>
                <a:spcPts val="0"/>
              </a:spcAft>
              <a:buNone/>
            </a:pPr>
            <a:r>
              <a:rPr lang="en-GB" sz="2000">
                <a:solidFill>
                  <a:srgbClr val="000000"/>
                </a:solidFill>
                <a:latin typeface="Times New Roman"/>
                <a:ea typeface="Times New Roman"/>
                <a:cs typeface="Times New Roman"/>
                <a:sym typeface="Times New Roman"/>
              </a:rPr>
              <a:t>Customers can enter their registered email in the page and an email will be sent to the customer through which they can reset their password.</a:t>
            </a:r>
            <a:endParaRPr sz="2000">
              <a:solidFill>
                <a:srgbClr val="000000"/>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latin typeface="Times New Roman"/>
              <a:ea typeface="Times New Roman"/>
              <a:cs typeface="Times New Roman"/>
              <a:sym typeface="Times New Roman"/>
            </a:endParaRPr>
          </a:p>
        </p:txBody>
      </p:sp>
      <p:sp>
        <p:nvSpPr>
          <p:cNvPr id="167" name="Google Shape;16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168" name="Google Shape;168;p25"/>
          <p:cNvSpPr txBox="1"/>
          <p:nvPr>
            <p:ph idx="1" type="body"/>
          </p:nvPr>
        </p:nvSpPr>
        <p:spPr>
          <a:xfrm>
            <a:off x="685200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1862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b="1" lang="en-GB">
                <a:solidFill>
                  <a:srgbClr val="000000"/>
                </a:solidFill>
                <a:latin typeface="Times New Roman"/>
                <a:ea typeface="Times New Roman"/>
                <a:cs typeface="Times New Roman"/>
                <a:sym typeface="Times New Roman"/>
              </a:rPr>
              <a:t>Forgot Password screen</a:t>
            </a:r>
            <a:endParaRPr>
              <a:solidFill>
                <a:srgbClr val="000000"/>
              </a:solidFill>
            </a:endParaRPr>
          </a:p>
        </p:txBody>
      </p:sp>
      <p:sp>
        <p:nvSpPr>
          <p:cNvPr id="174" name="Google Shape;17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75" name="Google Shape;175;p26"/>
          <p:cNvPicPr preferRelativeResize="0"/>
          <p:nvPr/>
        </p:nvPicPr>
        <p:blipFill>
          <a:blip r:embed="rId3">
            <a:alphaModFix/>
          </a:blip>
          <a:stretch>
            <a:fillRect/>
          </a:stretch>
        </p:blipFill>
        <p:spPr>
          <a:xfrm>
            <a:off x="3171050" y="1058225"/>
            <a:ext cx="2197966" cy="3734775"/>
          </a:xfrm>
          <a:prstGeom prst="rect">
            <a:avLst/>
          </a:prstGeom>
          <a:noFill/>
          <a:ln>
            <a:noFill/>
          </a:ln>
        </p:spPr>
      </p:pic>
      <p:sp>
        <p:nvSpPr>
          <p:cNvPr id="176" name="Google Shape;176;p26"/>
          <p:cNvSpPr txBox="1"/>
          <p:nvPr>
            <p:ph idx="1" type="body"/>
          </p:nvPr>
        </p:nvSpPr>
        <p:spPr>
          <a:xfrm>
            <a:off x="685200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latin typeface="Times New Roman"/>
                <a:ea typeface="Times New Roman"/>
                <a:cs typeface="Times New Roman"/>
                <a:sym typeface="Times New Roman"/>
              </a:rPr>
              <a:t>Menu(Admin) </a:t>
            </a:r>
            <a:endParaRPr b="1">
              <a:latin typeface="Times New Roman"/>
              <a:ea typeface="Times New Roman"/>
              <a:cs typeface="Times New Roman"/>
              <a:sym typeface="Times New Roman"/>
            </a:endParaRPr>
          </a:p>
          <a:p>
            <a:pPr indent="0" lvl="0" marL="0" rtl="0" algn="l">
              <a:spcBef>
                <a:spcPts val="1600"/>
              </a:spcBef>
              <a:spcAft>
                <a:spcPts val="0"/>
              </a:spcAft>
              <a:buNone/>
            </a:pPr>
            <a:r>
              <a:t/>
            </a:r>
            <a:endParaRPr b="1" sz="2000">
              <a:latin typeface="Times New Roman"/>
              <a:ea typeface="Times New Roman"/>
              <a:cs typeface="Times New Roman"/>
              <a:sym typeface="Times New Roman"/>
            </a:endParaRPr>
          </a:p>
        </p:txBody>
      </p:sp>
      <p:sp>
        <p:nvSpPr>
          <p:cNvPr id="182" name="Google Shape;182;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Times New Roman"/>
                <a:ea typeface="Times New Roman"/>
                <a:cs typeface="Times New Roman"/>
                <a:sym typeface="Times New Roman"/>
              </a:rPr>
              <a:t>Responsible: Rakesh Avirineni</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Admin menu has navigation to History, Inventory and Settings pages.</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Admin operations: Add product, View or Edit product, Add promo code and View or Edit promo code.</a:t>
            </a:r>
            <a:endParaRPr sz="2000">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2000">
              <a:latin typeface="Times New Roman"/>
              <a:ea typeface="Times New Roman"/>
              <a:cs typeface="Times New Roman"/>
              <a:sym typeface="Times New Roman"/>
            </a:endParaRPr>
          </a:p>
          <a:p>
            <a:pPr indent="457200" lvl="0" marL="0" rtl="0" algn="l">
              <a:spcBef>
                <a:spcPts val="0"/>
              </a:spcBef>
              <a:spcAft>
                <a:spcPts val="0"/>
              </a:spcAft>
              <a:buNone/>
            </a:pPr>
            <a:r>
              <a:t/>
            </a:r>
            <a:endParaRPr sz="2000"/>
          </a:p>
          <a:p>
            <a:pPr indent="0" lvl="0" marL="0" rtl="0" algn="l">
              <a:spcBef>
                <a:spcPts val="1600"/>
              </a:spcBef>
              <a:spcAft>
                <a:spcPts val="1600"/>
              </a:spcAft>
              <a:buNone/>
            </a:pPr>
            <a:r>
              <a:t/>
            </a:r>
            <a:endParaRPr sz="2000"/>
          </a:p>
        </p:txBody>
      </p:sp>
      <p:sp>
        <p:nvSpPr>
          <p:cNvPr id="183" name="Google Shape;183;p27"/>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
        <p:nvSpPr>
          <p:cNvPr id="184" name="Google Shape;18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idx="1" type="body"/>
          </p:nvPr>
        </p:nvSpPr>
        <p:spPr>
          <a:xfrm>
            <a:off x="311700" y="96800"/>
            <a:ext cx="8520600" cy="36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3000">
                <a:latin typeface="Times New Roman"/>
                <a:ea typeface="Times New Roman"/>
                <a:cs typeface="Times New Roman"/>
                <a:sym typeface="Times New Roman"/>
              </a:rPr>
              <a:t>Menu(Admin) screen</a:t>
            </a:r>
            <a:endParaRPr b="1" sz="3000">
              <a:latin typeface="Times New Roman"/>
              <a:ea typeface="Times New Roman"/>
              <a:cs typeface="Times New Roman"/>
              <a:sym typeface="Times New Roman"/>
            </a:endParaRPr>
          </a:p>
        </p:txBody>
      </p:sp>
      <p:pic>
        <p:nvPicPr>
          <p:cNvPr id="190" name="Google Shape;190;p28"/>
          <p:cNvPicPr preferRelativeResize="0"/>
          <p:nvPr/>
        </p:nvPicPr>
        <p:blipFill>
          <a:blip r:embed="rId3">
            <a:alphaModFix/>
          </a:blip>
          <a:stretch>
            <a:fillRect/>
          </a:stretch>
        </p:blipFill>
        <p:spPr>
          <a:xfrm>
            <a:off x="4089300" y="754502"/>
            <a:ext cx="2534950" cy="4169423"/>
          </a:xfrm>
          <a:prstGeom prst="rect">
            <a:avLst/>
          </a:prstGeom>
          <a:noFill/>
          <a:ln>
            <a:noFill/>
          </a:ln>
        </p:spPr>
      </p:pic>
      <p:sp>
        <p:nvSpPr>
          <p:cNvPr id="191" name="Google Shape;191;p28"/>
          <p:cNvSpPr txBox="1"/>
          <p:nvPr>
            <p:ph idx="1" type="body"/>
          </p:nvPr>
        </p:nvSpPr>
        <p:spPr>
          <a:xfrm>
            <a:off x="7040850" y="44877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
        <p:nvSpPr>
          <p:cNvPr id="192" name="Google Shape;19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93" name="Google Shape;193;p28"/>
          <p:cNvPicPr preferRelativeResize="0"/>
          <p:nvPr/>
        </p:nvPicPr>
        <p:blipFill>
          <a:blip r:embed="rId4">
            <a:alphaModFix/>
          </a:blip>
          <a:stretch>
            <a:fillRect/>
          </a:stretch>
        </p:blipFill>
        <p:spPr>
          <a:xfrm>
            <a:off x="855950" y="711889"/>
            <a:ext cx="2534950" cy="4254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Vennela Cheekoti, Sathwika Gone</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Admin can add product by filling all the details related to product like product id, product name, product description, product category, product cost and product image.</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2000"/>
          </a:p>
          <a:p>
            <a:pPr indent="0" lvl="0" marL="0" rtl="0" algn="l">
              <a:spcBef>
                <a:spcPts val="1600"/>
              </a:spcBef>
              <a:spcAft>
                <a:spcPts val="0"/>
              </a:spcAft>
              <a:buNone/>
            </a:pPr>
            <a:r>
              <a:rPr lang="en-GB" sz="2000"/>
              <a:t>	</a:t>
            </a:r>
            <a:endParaRPr sz="2000"/>
          </a:p>
          <a:p>
            <a:pPr indent="457200" lvl="0" marL="0" rtl="0" algn="l">
              <a:spcBef>
                <a:spcPts val="1600"/>
              </a:spcBef>
              <a:spcAft>
                <a:spcPts val="1600"/>
              </a:spcAft>
              <a:buNone/>
            </a:pPr>
            <a:r>
              <a:rPr lang="en-GB" sz="2400"/>
              <a:t> </a:t>
            </a:r>
            <a:endParaRPr sz="2400"/>
          </a:p>
        </p:txBody>
      </p:sp>
      <p:sp>
        <p:nvSpPr>
          <p:cNvPr id="199" name="Google Shape;199;p29"/>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
        <p:nvSpPr>
          <p:cNvPr id="200" name="Google Shape;20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1" name="Google Shape;201;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Add Product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Add Product screen</a:t>
            </a:r>
            <a:endParaRPr>
              <a:solidFill>
                <a:srgbClr val="000000"/>
              </a:solidFill>
              <a:latin typeface="Times New Roman"/>
              <a:ea typeface="Times New Roman"/>
              <a:cs typeface="Times New Roman"/>
              <a:sym typeface="Times New Roman"/>
            </a:endParaRPr>
          </a:p>
        </p:txBody>
      </p:sp>
      <p:pic>
        <p:nvPicPr>
          <p:cNvPr id="207" name="Google Shape;207;p30"/>
          <p:cNvPicPr preferRelativeResize="0"/>
          <p:nvPr/>
        </p:nvPicPr>
        <p:blipFill>
          <a:blip r:embed="rId3">
            <a:alphaModFix/>
          </a:blip>
          <a:stretch>
            <a:fillRect/>
          </a:stretch>
        </p:blipFill>
        <p:spPr>
          <a:xfrm>
            <a:off x="4664150" y="1071638"/>
            <a:ext cx="2335150" cy="4003124"/>
          </a:xfrm>
          <a:prstGeom prst="rect">
            <a:avLst/>
          </a:prstGeom>
          <a:noFill/>
          <a:ln>
            <a:noFill/>
          </a:ln>
        </p:spPr>
      </p:pic>
      <p:pic>
        <p:nvPicPr>
          <p:cNvPr id="208" name="Google Shape;208;p30"/>
          <p:cNvPicPr preferRelativeResize="0"/>
          <p:nvPr/>
        </p:nvPicPr>
        <p:blipFill>
          <a:blip r:embed="rId4">
            <a:alphaModFix/>
          </a:blip>
          <a:stretch>
            <a:fillRect/>
          </a:stretch>
        </p:blipFill>
        <p:spPr>
          <a:xfrm>
            <a:off x="1144078" y="1149794"/>
            <a:ext cx="2335150" cy="3846794"/>
          </a:xfrm>
          <a:prstGeom prst="rect">
            <a:avLst/>
          </a:prstGeom>
          <a:noFill/>
          <a:ln>
            <a:noFill/>
          </a:ln>
        </p:spPr>
      </p:pic>
      <p:sp>
        <p:nvSpPr>
          <p:cNvPr id="209" name="Google Shape;20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10" name="Google Shape;210;p30"/>
          <p:cNvSpPr txBox="1"/>
          <p:nvPr>
            <p:ph idx="1" type="body"/>
          </p:nvPr>
        </p:nvSpPr>
        <p:spPr>
          <a:xfrm>
            <a:off x="7040850" y="454435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Sathwika Gone, Vennela Cheekoti</a:t>
            </a:r>
            <a:endParaRPr sz="2000">
              <a:latin typeface="Times New Roman"/>
              <a:ea typeface="Times New Roman"/>
              <a:cs typeface="Times New Roman"/>
              <a:sym typeface="Times New Roman"/>
            </a:endParaRPr>
          </a:p>
          <a:p>
            <a:pPr indent="457200" lvl="0" marL="0" rtl="0" algn="l">
              <a:spcBef>
                <a:spcPts val="1600"/>
              </a:spcBef>
              <a:spcAft>
                <a:spcPts val="1600"/>
              </a:spcAft>
              <a:buNone/>
            </a:pPr>
            <a:r>
              <a:rPr lang="en-GB" sz="2000">
                <a:latin typeface="Times New Roman"/>
                <a:ea typeface="Times New Roman"/>
                <a:cs typeface="Times New Roman"/>
                <a:sym typeface="Times New Roman"/>
              </a:rPr>
              <a:t>To view the product admin should search the product based on category when he click on a particular product then he can edit or remove the product details.  </a:t>
            </a:r>
            <a:endParaRPr>
              <a:latin typeface="Times New Roman"/>
              <a:ea typeface="Times New Roman"/>
              <a:cs typeface="Times New Roman"/>
              <a:sym typeface="Times New Roman"/>
            </a:endParaRPr>
          </a:p>
        </p:txBody>
      </p:sp>
      <p:sp>
        <p:nvSpPr>
          <p:cNvPr id="216" name="Google Shape;216;p31"/>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
        <p:nvSpPr>
          <p:cNvPr id="217" name="Google Shape;21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latin typeface="Times New Roman"/>
                <a:ea typeface="Times New Roman"/>
                <a:cs typeface="Times New Roman"/>
                <a:sym typeface="Times New Roman"/>
              </a:rPr>
              <a:t>View/Edit Product</a:t>
            </a:r>
            <a:endParaRPr b="1"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5400" y="304800"/>
            <a:ext cx="1911151" cy="2057849"/>
          </a:xfrm>
          <a:prstGeom prst="rect">
            <a:avLst/>
          </a:prstGeom>
          <a:noFill/>
          <a:ln>
            <a:noFill/>
          </a:ln>
        </p:spPr>
      </p:pic>
      <p:pic>
        <p:nvPicPr>
          <p:cNvPr id="67" name="Google Shape;67;p14"/>
          <p:cNvPicPr preferRelativeResize="0"/>
          <p:nvPr/>
        </p:nvPicPr>
        <p:blipFill>
          <a:blip r:embed="rId4">
            <a:alphaModFix/>
          </a:blip>
          <a:stretch>
            <a:fillRect/>
          </a:stretch>
        </p:blipFill>
        <p:spPr>
          <a:xfrm>
            <a:off x="2197125" y="304800"/>
            <a:ext cx="1911150" cy="2057849"/>
          </a:xfrm>
          <a:prstGeom prst="rect">
            <a:avLst/>
          </a:prstGeom>
          <a:noFill/>
          <a:ln>
            <a:noFill/>
          </a:ln>
        </p:spPr>
      </p:pic>
      <p:pic>
        <p:nvPicPr>
          <p:cNvPr id="68" name="Google Shape;68;p14"/>
          <p:cNvPicPr preferRelativeResize="0"/>
          <p:nvPr/>
        </p:nvPicPr>
        <p:blipFill>
          <a:blip r:embed="rId5">
            <a:alphaModFix/>
          </a:blip>
          <a:stretch>
            <a:fillRect/>
          </a:stretch>
        </p:blipFill>
        <p:spPr>
          <a:xfrm>
            <a:off x="239550" y="2890099"/>
            <a:ext cx="2253210" cy="1841475"/>
          </a:xfrm>
          <a:prstGeom prst="rect">
            <a:avLst/>
          </a:prstGeom>
          <a:noFill/>
          <a:ln>
            <a:noFill/>
          </a:ln>
        </p:spPr>
      </p:pic>
      <p:pic>
        <p:nvPicPr>
          <p:cNvPr id="69" name="Google Shape;69;p14"/>
          <p:cNvPicPr preferRelativeResize="0"/>
          <p:nvPr/>
        </p:nvPicPr>
        <p:blipFill>
          <a:blip r:embed="rId6">
            <a:alphaModFix/>
          </a:blip>
          <a:stretch>
            <a:fillRect/>
          </a:stretch>
        </p:blipFill>
        <p:spPr>
          <a:xfrm>
            <a:off x="2979075" y="2890100"/>
            <a:ext cx="2324100" cy="1841475"/>
          </a:xfrm>
          <a:prstGeom prst="rect">
            <a:avLst/>
          </a:prstGeom>
          <a:noFill/>
          <a:ln>
            <a:noFill/>
          </a:ln>
        </p:spPr>
      </p:pic>
      <p:pic>
        <p:nvPicPr>
          <p:cNvPr id="70" name="Google Shape;70;p14"/>
          <p:cNvPicPr preferRelativeResize="0"/>
          <p:nvPr/>
        </p:nvPicPr>
        <p:blipFill>
          <a:blip r:embed="rId7">
            <a:alphaModFix/>
          </a:blip>
          <a:stretch>
            <a:fillRect/>
          </a:stretch>
        </p:blipFill>
        <p:spPr>
          <a:xfrm>
            <a:off x="4358075" y="304800"/>
            <a:ext cx="2140602" cy="2057850"/>
          </a:xfrm>
          <a:prstGeom prst="rect">
            <a:avLst/>
          </a:prstGeom>
          <a:noFill/>
          <a:ln>
            <a:noFill/>
          </a:ln>
        </p:spPr>
      </p:pic>
      <p:pic>
        <p:nvPicPr>
          <p:cNvPr id="71" name="Google Shape;71;p14"/>
          <p:cNvPicPr preferRelativeResize="0"/>
          <p:nvPr/>
        </p:nvPicPr>
        <p:blipFill>
          <a:blip r:embed="rId8">
            <a:alphaModFix/>
          </a:blip>
          <a:stretch>
            <a:fillRect/>
          </a:stretch>
        </p:blipFill>
        <p:spPr>
          <a:xfrm>
            <a:off x="5773625" y="2890100"/>
            <a:ext cx="2140600" cy="1835475"/>
          </a:xfrm>
          <a:prstGeom prst="rect">
            <a:avLst/>
          </a:prstGeom>
          <a:noFill/>
          <a:ln>
            <a:noFill/>
          </a:ln>
        </p:spPr>
      </p:pic>
      <p:pic>
        <p:nvPicPr>
          <p:cNvPr id="72" name="Google Shape;72;p14"/>
          <p:cNvPicPr preferRelativeResize="0"/>
          <p:nvPr/>
        </p:nvPicPr>
        <p:blipFill>
          <a:blip r:embed="rId9">
            <a:alphaModFix/>
          </a:blip>
          <a:stretch>
            <a:fillRect/>
          </a:stretch>
        </p:blipFill>
        <p:spPr>
          <a:xfrm>
            <a:off x="6651075" y="304800"/>
            <a:ext cx="1995727" cy="2057852"/>
          </a:xfrm>
          <a:prstGeom prst="rect">
            <a:avLst/>
          </a:prstGeom>
          <a:noFill/>
          <a:ln>
            <a:noFill/>
          </a:ln>
        </p:spPr>
      </p:pic>
      <p:sp>
        <p:nvSpPr>
          <p:cNvPr id="73" name="Google Shape;73;p14"/>
          <p:cNvSpPr txBox="1"/>
          <p:nvPr/>
        </p:nvSpPr>
        <p:spPr>
          <a:xfrm>
            <a:off x="114625" y="2362650"/>
            <a:ext cx="18327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Yaswanth Yarram</a:t>
            </a:r>
            <a:endParaRPr>
              <a:latin typeface="Roboto"/>
              <a:ea typeface="Roboto"/>
              <a:cs typeface="Roboto"/>
              <a:sym typeface="Roboto"/>
            </a:endParaRPr>
          </a:p>
        </p:txBody>
      </p:sp>
      <p:sp>
        <p:nvSpPr>
          <p:cNvPr id="74" name="Google Shape;74;p14"/>
          <p:cNvSpPr txBox="1"/>
          <p:nvPr/>
        </p:nvSpPr>
        <p:spPr>
          <a:xfrm>
            <a:off x="2294550" y="2362638"/>
            <a:ext cx="1386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Susritha Gade</a:t>
            </a:r>
            <a:endParaRPr>
              <a:latin typeface="Roboto"/>
              <a:ea typeface="Roboto"/>
              <a:cs typeface="Roboto"/>
              <a:sym typeface="Roboto"/>
            </a:endParaRPr>
          </a:p>
        </p:txBody>
      </p:sp>
      <p:sp>
        <p:nvSpPr>
          <p:cNvPr id="75" name="Google Shape;75;p14"/>
          <p:cNvSpPr txBox="1"/>
          <p:nvPr/>
        </p:nvSpPr>
        <p:spPr>
          <a:xfrm>
            <a:off x="4596488" y="2362650"/>
            <a:ext cx="16479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Vennela Cheekoti</a:t>
            </a:r>
            <a:endParaRPr>
              <a:latin typeface="Roboto"/>
              <a:ea typeface="Roboto"/>
              <a:cs typeface="Roboto"/>
              <a:sym typeface="Roboto"/>
            </a:endParaRPr>
          </a:p>
        </p:txBody>
      </p:sp>
      <p:sp>
        <p:nvSpPr>
          <p:cNvPr id="76" name="Google Shape;76;p14"/>
          <p:cNvSpPr txBox="1"/>
          <p:nvPr/>
        </p:nvSpPr>
        <p:spPr>
          <a:xfrm>
            <a:off x="6498675" y="2362650"/>
            <a:ext cx="2522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Mehar Choudhary Meenavilli</a:t>
            </a:r>
            <a:endParaRPr>
              <a:latin typeface="Roboto"/>
              <a:ea typeface="Roboto"/>
              <a:cs typeface="Roboto"/>
              <a:sym typeface="Roboto"/>
            </a:endParaRPr>
          </a:p>
        </p:txBody>
      </p:sp>
      <p:sp>
        <p:nvSpPr>
          <p:cNvPr id="77" name="Google Shape;77;p14"/>
          <p:cNvSpPr txBox="1"/>
          <p:nvPr/>
        </p:nvSpPr>
        <p:spPr>
          <a:xfrm>
            <a:off x="296700" y="4731575"/>
            <a:ext cx="2324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Rakesh Avirineni</a:t>
            </a:r>
            <a:endParaRPr>
              <a:latin typeface="Roboto"/>
              <a:ea typeface="Roboto"/>
              <a:cs typeface="Roboto"/>
              <a:sym typeface="Roboto"/>
            </a:endParaRPr>
          </a:p>
        </p:txBody>
      </p:sp>
      <p:sp>
        <p:nvSpPr>
          <p:cNvPr id="78" name="Google Shape;78;p14"/>
          <p:cNvSpPr txBox="1"/>
          <p:nvPr/>
        </p:nvSpPr>
        <p:spPr>
          <a:xfrm>
            <a:off x="3156950" y="4731575"/>
            <a:ext cx="17247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Sathwika Gone</a:t>
            </a:r>
            <a:endParaRPr>
              <a:latin typeface="Roboto"/>
              <a:ea typeface="Roboto"/>
              <a:cs typeface="Roboto"/>
              <a:sym typeface="Roboto"/>
            </a:endParaRPr>
          </a:p>
        </p:txBody>
      </p:sp>
      <p:sp>
        <p:nvSpPr>
          <p:cNvPr id="79" name="Google Shape;79;p14"/>
          <p:cNvSpPr txBox="1"/>
          <p:nvPr/>
        </p:nvSpPr>
        <p:spPr>
          <a:xfrm>
            <a:off x="5944275" y="4744325"/>
            <a:ext cx="191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Sandeep Devineni</a:t>
            </a:r>
            <a:endParaRPr>
              <a:latin typeface="Roboto"/>
              <a:ea typeface="Roboto"/>
              <a:cs typeface="Roboto"/>
              <a:sym typeface="Roboto"/>
            </a:endParaRPr>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33507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latin typeface="Times New Roman"/>
                <a:ea typeface="Times New Roman"/>
                <a:cs typeface="Times New Roman"/>
                <a:sym typeface="Times New Roman"/>
              </a:rPr>
              <a:t>View/Edit Product screen</a:t>
            </a:r>
            <a:endParaRPr>
              <a:latin typeface="Times New Roman"/>
              <a:ea typeface="Times New Roman"/>
              <a:cs typeface="Times New Roman"/>
              <a:sym typeface="Times New Roman"/>
            </a:endParaRPr>
          </a:p>
        </p:txBody>
      </p:sp>
      <p:pic>
        <p:nvPicPr>
          <p:cNvPr id="224" name="Google Shape;224;p32"/>
          <p:cNvPicPr preferRelativeResize="0"/>
          <p:nvPr/>
        </p:nvPicPr>
        <p:blipFill>
          <a:blip r:embed="rId3">
            <a:alphaModFix/>
          </a:blip>
          <a:stretch>
            <a:fillRect/>
          </a:stretch>
        </p:blipFill>
        <p:spPr>
          <a:xfrm>
            <a:off x="4471125" y="1029625"/>
            <a:ext cx="2279950" cy="3917728"/>
          </a:xfrm>
          <a:prstGeom prst="rect">
            <a:avLst/>
          </a:prstGeom>
          <a:noFill/>
          <a:ln>
            <a:noFill/>
          </a:ln>
        </p:spPr>
      </p:pic>
      <p:sp>
        <p:nvSpPr>
          <p:cNvPr id="225" name="Google Shape;225;p32"/>
          <p:cNvSpPr txBox="1"/>
          <p:nvPr>
            <p:ph idx="1" type="body"/>
          </p:nvPr>
        </p:nvSpPr>
        <p:spPr>
          <a:xfrm>
            <a:off x="7040850" y="4551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
        <p:nvSpPr>
          <p:cNvPr id="226" name="Google Shape;22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227" name="Google Shape;227;p32"/>
          <p:cNvPicPr preferRelativeResize="0"/>
          <p:nvPr/>
        </p:nvPicPr>
        <p:blipFill>
          <a:blip r:embed="rId4">
            <a:alphaModFix/>
          </a:blip>
          <a:stretch>
            <a:fillRect/>
          </a:stretch>
        </p:blipFill>
        <p:spPr>
          <a:xfrm>
            <a:off x="1217225" y="1056925"/>
            <a:ext cx="2386127" cy="389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Sandeep Devineni</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To add promo codes admin should enter promo code id, promo code and amount to be deducted. </a:t>
            </a:r>
            <a:endParaRPr sz="2000">
              <a:latin typeface="Times New Roman"/>
              <a:ea typeface="Times New Roman"/>
              <a:cs typeface="Times New Roman"/>
              <a:sym typeface="Times New Roman"/>
            </a:endParaRPr>
          </a:p>
          <a:p>
            <a:pPr indent="0" lvl="0" marL="0" rtl="0" algn="l">
              <a:spcBef>
                <a:spcPts val="1600"/>
              </a:spcBef>
              <a:spcAft>
                <a:spcPts val="1600"/>
              </a:spcAft>
              <a:buNone/>
            </a:pPr>
            <a:r>
              <a:rPr lang="en-GB" sz="2000"/>
              <a:t>	</a:t>
            </a:r>
            <a:endParaRPr sz="2000"/>
          </a:p>
        </p:txBody>
      </p:sp>
      <p:sp>
        <p:nvSpPr>
          <p:cNvPr id="233" name="Google Shape;233;p33"/>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sp>
        <p:nvSpPr>
          <p:cNvPr id="234" name="Google Shape;23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5" name="Google Shape;235;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Add Promo Code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Add Promo code screen </a:t>
            </a:r>
            <a:endParaRPr>
              <a:solidFill>
                <a:srgbClr val="000000"/>
              </a:solidFill>
              <a:latin typeface="Times New Roman"/>
              <a:ea typeface="Times New Roman"/>
              <a:cs typeface="Times New Roman"/>
              <a:sym typeface="Times New Roman"/>
            </a:endParaRPr>
          </a:p>
        </p:txBody>
      </p:sp>
      <p:sp>
        <p:nvSpPr>
          <p:cNvPr id="241" name="Google Shape;241;p34"/>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sp>
        <p:nvSpPr>
          <p:cNvPr id="242" name="Google Shape;24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243" name="Google Shape;243;p34"/>
          <p:cNvPicPr preferRelativeResize="0"/>
          <p:nvPr/>
        </p:nvPicPr>
        <p:blipFill>
          <a:blip r:embed="rId3">
            <a:alphaModFix/>
          </a:blip>
          <a:stretch>
            <a:fillRect/>
          </a:stretch>
        </p:blipFill>
        <p:spPr>
          <a:xfrm>
            <a:off x="3346875" y="1193850"/>
            <a:ext cx="2286260" cy="378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Admin History</a:t>
            </a:r>
            <a:endParaRPr>
              <a:solidFill>
                <a:srgbClr val="000000"/>
              </a:solidFill>
            </a:endParaRPr>
          </a:p>
        </p:txBody>
      </p:sp>
      <p:sp>
        <p:nvSpPr>
          <p:cNvPr id="249" name="Google Shape;249;p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Mehar Choudhary Meenavilli</a:t>
            </a:r>
            <a:endParaRPr sz="2000">
              <a:latin typeface="Times New Roman"/>
              <a:ea typeface="Times New Roman"/>
              <a:cs typeface="Times New Roman"/>
              <a:sym typeface="Times New Roman"/>
            </a:endParaRPr>
          </a:p>
          <a:p>
            <a:pPr indent="457200" lvl="0" marL="0" rtl="0" algn="l">
              <a:spcBef>
                <a:spcPts val="1600"/>
              </a:spcBef>
              <a:spcAft>
                <a:spcPts val="1600"/>
              </a:spcAft>
              <a:buNone/>
            </a:pPr>
            <a:r>
              <a:rPr lang="en-GB" sz="2000">
                <a:latin typeface="Times New Roman"/>
                <a:ea typeface="Times New Roman"/>
                <a:cs typeface="Times New Roman"/>
                <a:sym typeface="Times New Roman"/>
              </a:rPr>
              <a:t>Admin can view all the added/deleted products and added/deleted promo codes.</a:t>
            </a:r>
            <a:endParaRPr/>
          </a:p>
        </p:txBody>
      </p:sp>
      <p:sp>
        <p:nvSpPr>
          <p:cNvPr id="250" name="Google Shape;25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51" name="Google Shape;251;p35"/>
          <p:cNvSpPr txBox="1"/>
          <p:nvPr>
            <p:ph idx="1" type="body"/>
          </p:nvPr>
        </p:nvSpPr>
        <p:spPr>
          <a:xfrm>
            <a:off x="6619850" y="4568800"/>
            <a:ext cx="2152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Choudhary</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Admin History screen</a:t>
            </a:r>
            <a:endParaRPr/>
          </a:p>
        </p:txBody>
      </p:sp>
      <p:sp>
        <p:nvSpPr>
          <p:cNvPr id="257" name="Google Shape;25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258" name="Google Shape;258;p36"/>
          <p:cNvPicPr preferRelativeResize="0"/>
          <p:nvPr/>
        </p:nvPicPr>
        <p:blipFill>
          <a:blip r:embed="rId3">
            <a:alphaModFix/>
          </a:blip>
          <a:stretch>
            <a:fillRect/>
          </a:stretch>
        </p:blipFill>
        <p:spPr>
          <a:xfrm>
            <a:off x="4107450" y="310671"/>
            <a:ext cx="2694325" cy="4522153"/>
          </a:xfrm>
          <a:prstGeom prst="rect">
            <a:avLst/>
          </a:prstGeom>
          <a:noFill/>
          <a:ln>
            <a:noFill/>
          </a:ln>
        </p:spPr>
      </p:pic>
      <p:sp>
        <p:nvSpPr>
          <p:cNvPr id="259" name="Google Shape;259;p36"/>
          <p:cNvSpPr txBox="1"/>
          <p:nvPr>
            <p:ph idx="1" type="body"/>
          </p:nvPr>
        </p:nvSpPr>
        <p:spPr>
          <a:xfrm>
            <a:off x="6801775" y="4568800"/>
            <a:ext cx="2152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Choudhary</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User History</a:t>
            </a:r>
            <a:endParaRPr>
              <a:solidFill>
                <a:srgbClr val="000000"/>
              </a:solidFill>
            </a:endParaRPr>
          </a:p>
        </p:txBody>
      </p:sp>
      <p:sp>
        <p:nvSpPr>
          <p:cNvPr id="265" name="Google Shape;265;p3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Vennela Cheekoti</a:t>
            </a:r>
            <a:endParaRPr b="1" sz="2000">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Admin can view all the products purchased by users</a:t>
            </a:r>
            <a:endParaRPr/>
          </a:p>
        </p:txBody>
      </p:sp>
      <p:sp>
        <p:nvSpPr>
          <p:cNvPr id="266" name="Google Shape;26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67" name="Google Shape;267;p37"/>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286200"/>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GB">
                <a:latin typeface="Times New Roman"/>
                <a:ea typeface="Times New Roman"/>
                <a:cs typeface="Times New Roman"/>
                <a:sym typeface="Times New Roman"/>
              </a:rPr>
              <a:t>User History screen</a:t>
            </a:r>
            <a:endParaRPr/>
          </a:p>
        </p:txBody>
      </p:sp>
      <p:sp>
        <p:nvSpPr>
          <p:cNvPr id="273" name="Google Shape;27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274" name="Google Shape;274;p38"/>
          <p:cNvPicPr preferRelativeResize="0"/>
          <p:nvPr/>
        </p:nvPicPr>
        <p:blipFill>
          <a:blip r:embed="rId3">
            <a:alphaModFix/>
          </a:blip>
          <a:stretch>
            <a:fillRect/>
          </a:stretch>
        </p:blipFill>
        <p:spPr>
          <a:xfrm>
            <a:off x="3819625" y="133975"/>
            <a:ext cx="2974200" cy="4961975"/>
          </a:xfrm>
          <a:prstGeom prst="rect">
            <a:avLst/>
          </a:prstGeom>
          <a:noFill/>
          <a:ln>
            <a:noFill/>
          </a:ln>
        </p:spPr>
      </p:pic>
      <p:sp>
        <p:nvSpPr>
          <p:cNvPr id="275" name="Google Shape;275;p38"/>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Settings</a:t>
            </a:r>
            <a:endParaRPr>
              <a:solidFill>
                <a:srgbClr val="000000"/>
              </a:solidFill>
              <a:latin typeface="Times New Roman"/>
              <a:ea typeface="Times New Roman"/>
              <a:cs typeface="Times New Roman"/>
              <a:sym typeface="Times New Roman"/>
            </a:endParaRPr>
          </a:p>
        </p:txBody>
      </p:sp>
      <p:sp>
        <p:nvSpPr>
          <p:cNvPr id="281" name="Google Shape;281;p3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Rakesh Avirineni, Sathwika Gone</a:t>
            </a:r>
            <a:endParaRPr b="1"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Here admin can change their username and password.</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
        <p:nvSpPr>
          <p:cNvPr id="282" name="Google Shape;28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83" name="Google Shape;283;p39"/>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Settings screen</a:t>
            </a:r>
            <a:endParaRPr/>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90" name="Google Shape;290;p40"/>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pic>
        <p:nvPicPr>
          <p:cNvPr id="291" name="Google Shape;291;p40"/>
          <p:cNvPicPr preferRelativeResize="0"/>
          <p:nvPr/>
        </p:nvPicPr>
        <p:blipFill>
          <a:blip r:embed="rId3">
            <a:alphaModFix/>
          </a:blip>
          <a:stretch>
            <a:fillRect/>
          </a:stretch>
        </p:blipFill>
        <p:spPr>
          <a:xfrm>
            <a:off x="3728375" y="153000"/>
            <a:ext cx="2875500" cy="48213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Inventory</a:t>
            </a:r>
            <a:endParaRPr>
              <a:solidFill>
                <a:srgbClr val="000000"/>
              </a:solidFill>
            </a:endParaRPr>
          </a:p>
        </p:txBody>
      </p:sp>
      <p:sp>
        <p:nvSpPr>
          <p:cNvPr id="297" name="Google Shape;297;p4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Susritha Gade</a:t>
            </a:r>
            <a:endParaRPr sz="2000">
              <a:latin typeface="Times New Roman"/>
              <a:ea typeface="Times New Roman"/>
              <a:cs typeface="Times New Roman"/>
              <a:sym typeface="Times New Roman"/>
            </a:endParaRPr>
          </a:p>
          <a:p>
            <a:pPr indent="0" lvl="0" marL="0" rtl="0" algn="l">
              <a:spcBef>
                <a:spcPts val="1600"/>
              </a:spcBef>
              <a:spcAft>
                <a:spcPts val="1600"/>
              </a:spcAft>
              <a:buNone/>
            </a:pPr>
            <a:r>
              <a:rPr lang="en-GB" sz="2000">
                <a:latin typeface="Times New Roman"/>
                <a:ea typeface="Times New Roman"/>
                <a:cs typeface="Times New Roman"/>
                <a:sym typeface="Times New Roman"/>
              </a:rPr>
              <a:t>Admin can view all the products in the application.</a:t>
            </a:r>
            <a:endParaRPr/>
          </a:p>
        </p:txBody>
      </p:sp>
      <p:sp>
        <p:nvSpPr>
          <p:cNvPr id="298" name="Google Shape;29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99" name="Google Shape;299;p41"/>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00000"/>
                </a:solidFill>
                <a:latin typeface="Times New Roman"/>
                <a:ea typeface="Times New Roman"/>
                <a:cs typeface="Times New Roman"/>
                <a:sym typeface="Times New Roman"/>
              </a:rPr>
              <a:t>Agenda</a:t>
            </a:r>
            <a:endParaRPr b="1" sz="3000">
              <a:solidFill>
                <a:srgbClr val="000000"/>
              </a:solidFill>
              <a:latin typeface="Times New Roman"/>
              <a:ea typeface="Times New Roman"/>
              <a:cs typeface="Times New Roman"/>
              <a:sym typeface="Times New Roman"/>
            </a:endParaRPr>
          </a:p>
        </p:txBody>
      </p:sp>
      <p:sp>
        <p:nvSpPr>
          <p:cNvPr id="86" name="Google Shape;86;p15"/>
          <p:cNvSpPr txBox="1"/>
          <p:nvPr>
            <p:ph idx="1" type="body"/>
          </p:nvPr>
        </p:nvSpPr>
        <p:spPr>
          <a:xfrm>
            <a:off x="542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Introduction</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Tools and Technologies</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Implemented Functionalities</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Added Functionalities</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Demo</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Summary</a:t>
            </a:r>
            <a:endParaRPr sz="20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
        <p:nvSpPr>
          <p:cNvPr id="87" name="Google Shape;8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8" name="Google Shape;88;p15"/>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Inventory screen</a:t>
            </a:r>
            <a:endParaRPr/>
          </a:p>
        </p:txBody>
      </p:sp>
      <p:sp>
        <p:nvSpPr>
          <p:cNvPr id="305" name="Google Shape;30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06" name="Google Shape;306;p42"/>
          <p:cNvPicPr preferRelativeResize="0"/>
          <p:nvPr/>
        </p:nvPicPr>
        <p:blipFill>
          <a:blip r:embed="rId3">
            <a:alphaModFix/>
          </a:blip>
          <a:stretch>
            <a:fillRect/>
          </a:stretch>
        </p:blipFill>
        <p:spPr>
          <a:xfrm>
            <a:off x="3688700" y="133100"/>
            <a:ext cx="2903150" cy="4877300"/>
          </a:xfrm>
          <a:prstGeom prst="rect">
            <a:avLst/>
          </a:prstGeom>
          <a:noFill/>
          <a:ln>
            <a:noFill/>
          </a:ln>
        </p:spPr>
      </p:pic>
      <p:sp>
        <p:nvSpPr>
          <p:cNvPr id="307" name="Google Shape;307;p42"/>
          <p:cNvSpPr txBox="1"/>
          <p:nvPr>
            <p:ph idx="1" type="body"/>
          </p:nvPr>
        </p:nvSpPr>
        <p:spPr>
          <a:xfrm>
            <a:off x="675425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Susritha Gade</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User menu has navigation to different categories like clothing, footwear, accessories etc.</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2000"/>
          </a:p>
          <a:p>
            <a:pPr indent="457200" lvl="0" marL="0" rtl="0" algn="l">
              <a:spcBef>
                <a:spcPts val="1600"/>
              </a:spcBef>
              <a:spcAft>
                <a:spcPts val="0"/>
              </a:spcAft>
              <a:buNone/>
            </a:pPr>
            <a:r>
              <a:t/>
            </a:r>
            <a:endParaRPr sz="2000"/>
          </a:p>
          <a:p>
            <a:pPr indent="457200" lvl="0" marL="0" rtl="0" algn="l">
              <a:spcBef>
                <a:spcPts val="1600"/>
              </a:spcBef>
              <a:spcAft>
                <a:spcPts val="1600"/>
              </a:spcAft>
              <a:buNone/>
            </a:pPr>
            <a:r>
              <a:t/>
            </a:r>
            <a:endParaRPr sz="2400"/>
          </a:p>
        </p:txBody>
      </p:sp>
      <p:sp>
        <p:nvSpPr>
          <p:cNvPr id="313" name="Google Shape;313;p43"/>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
        <p:nvSpPr>
          <p:cNvPr id="314" name="Google Shape;31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5" name="Google Shape;315;p4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Menu(user)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311700" y="322850"/>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000000"/>
                </a:solidFill>
                <a:latin typeface="Times New Roman"/>
                <a:ea typeface="Times New Roman"/>
                <a:cs typeface="Times New Roman"/>
                <a:sym typeface="Times New Roman"/>
              </a:rPr>
              <a:t>Menu(user) screen</a:t>
            </a:r>
            <a:endParaRPr b="1">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
        <p:nvSpPr>
          <p:cNvPr id="321" name="Google Shape;321;p44"/>
          <p:cNvSpPr txBox="1"/>
          <p:nvPr>
            <p:ph idx="1" type="body"/>
          </p:nvPr>
        </p:nvSpPr>
        <p:spPr>
          <a:xfrm>
            <a:off x="7040850" y="459767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Times New Roman"/>
                <a:ea typeface="Times New Roman"/>
                <a:cs typeface="Times New Roman"/>
                <a:sym typeface="Times New Roman"/>
              </a:rPr>
              <a:t>Susritha Gade</a:t>
            </a:r>
            <a:endParaRPr b="1" sz="1800">
              <a:latin typeface="Times New Roman"/>
              <a:ea typeface="Times New Roman"/>
              <a:cs typeface="Times New Roman"/>
              <a:sym typeface="Times New Roman"/>
            </a:endParaRPr>
          </a:p>
        </p:txBody>
      </p:sp>
      <p:sp>
        <p:nvSpPr>
          <p:cNvPr id="322" name="Google Shape;32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323" name="Google Shape;323;p44"/>
          <p:cNvPicPr preferRelativeResize="0"/>
          <p:nvPr/>
        </p:nvPicPr>
        <p:blipFill>
          <a:blip r:embed="rId3">
            <a:alphaModFix/>
          </a:blip>
          <a:stretch>
            <a:fillRect/>
          </a:stretch>
        </p:blipFill>
        <p:spPr>
          <a:xfrm>
            <a:off x="4571999" y="1061800"/>
            <a:ext cx="2369261" cy="3902651"/>
          </a:xfrm>
          <a:prstGeom prst="rect">
            <a:avLst/>
          </a:prstGeom>
          <a:noFill/>
          <a:ln>
            <a:noFill/>
          </a:ln>
        </p:spPr>
      </p:pic>
      <p:pic>
        <p:nvPicPr>
          <p:cNvPr id="324" name="Google Shape;324;p44"/>
          <p:cNvPicPr preferRelativeResize="0"/>
          <p:nvPr/>
        </p:nvPicPr>
        <p:blipFill>
          <a:blip r:embed="rId4">
            <a:alphaModFix/>
          </a:blip>
          <a:stretch>
            <a:fillRect/>
          </a:stretch>
        </p:blipFill>
        <p:spPr>
          <a:xfrm>
            <a:off x="1009650" y="1061800"/>
            <a:ext cx="2321756" cy="390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Susritha Gade</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When the user clicks on a particular category he/she can view all the products related to the category that are added by the admin.</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2000"/>
          </a:p>
          <a:p>
            <a:pPr indent="457200" lvl="0" marL="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rPr lang="en-GB" sz="2000"/>
              <a:t>	</a:t>
            </a:r>
            <a:endParaRPr sz="2000"/>
          </a:p>
          <a:p>
            <a:pPr indent="0" lvl="0" marL="0" rtl="0" algn="l">
              <a:spcBef>
                <a:spcPts val="1600"/>
              </a:spcBef>
              <a:spcAft>
                <a:spcPts val="1600"/>
              </a:spcAft>
              <a:buNone/>
            </a:pPr>
            <a:r>
              <a:t/>
            </a:r>
            <a:endParaRPr/>
          </a:p>
        </p:txBody>
      </p:sp>
      <p:sp>
        <p:nvSpPr>
          <p:cNvPr id="330" name="Google Shape;330;p45"/>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
        <p:nvSpPr>
          <p:cNvPr id="331" name="Google Shape;33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2" name="Google Shape;332;p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Products List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249550"/>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Products List screen</a:t>
            </a:r>
            <a:endParaRPr>
              <a:latin typeface="Times New Roman"/>
              <a:ea typeface="Times New Roman"/>
              <a:cs typeface="Times New Roman"/>
              <a:sym typeface="Times New Roman"/>
            </a:endParaRPr>
          </a:p>
        </p:txBody>
      </p:sp>
      <p:sp>
        <p:nvSpPr>
          <p:cNvPr id="338" name="Google Shape;338;p46"/>
          <p:cNvSpPr txBox="1"/>
          <p:nvPr>
            <p:ph idx="1" type="body"/>
          </p:nvPr>
        </p:nvSpPr>
        <p:spPr>
          <a:xfrm>
            <a:off x="6979225" y="46099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
        <p:nvSpPr>
          <p:cNvPr id="339" name="Google Shape;33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340" name="Google Shape;340;p46"/>
          <p:cNvPicPr preferRelativeResize="0"/>
          <p:nvPr/>
        </p:nvPicPr>
        <p:blipFill>
          <a:blip r:embed="rId3">
            <a:alphaModFix/>
          </a:blip>
          <a:stretch>
            <a:fillRect/>
          </a:stretch>
        </p:blipFill>
        <p:spPr>
          <a:xfrm>
            <a:off x="866775" y="1017788"/>
            <a:ext cx="2379680" cy="3975951"/>
          </a:xfrm>
          <a:prstGeom prst="rect">
            <a:avLst/>
          </a:prstGeom>
          <a:noFill/>
          <a:ln>
            <a:noFill/>
          </a:ln>
        </p:spPr>
      </p:pic>
      <p:pic>
        <p:nvPicPr>
          <p:cNvPr id="341" name="Google Shape;341;p46"/>
          <p:cNvPicPr preferRelativeResize="0"/>
          <p:nvPr/>
        </p:nvPicPr>
        <p:blipFill>
          <a:blip r:embed="rId4">
            <a:alphaModFix/>
          </a:blip>
          <a:stretch>
            <a:fillRect/>
          </a:stretch>
        </p:blipFill>
        <p:spPr>
          <a:xfrm>
            <a:off x="4218005" y="1017800"/>
            <a:ext cx="2391504" cy="39759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Responsible:Yaswanth yarram, Rakesh Avirineni.</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When a user click on a particular product he/she can view the product details like cost, image, sizes, description and quantity.</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2000"/>
          </a:p>
        </p:txBody>
      </p:sp>
      <p:sp>
        <p:nvSpPr>
          <p:cNvPr id="347" name="Google Shape;347;p47"/>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
        <p:nvSpPr>
          <p:cNvPr id="348" name="Google Shape;34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9" name="Google Shape;349;p4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Product Details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311700" y="274000"/>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Product Details screen</a:t>
            </a:r>
            <a:endParaRPr b="1">
              <a:solidFill>
                <a:srgbClr val="000000"/>
              </a:solidFill>
              <a:latin typeface="Times New Roman"/>
              <a:ea typeface="Times New Roman"/>
              <a:cs typeface="Times New Roman"/>
              <a:sym typeface="Times New Roman"/>
            </a:endParaRPr>
          </a:p>
        </p:txBody>
      </p:sp>
      <p:sp>
        <p:nvSpPr>
          <p:cNvPr id="355" name="Google Shape;355;p48"/>
          <p:cNvSpPr txBox="1"/>
          <p:nvPr>
            <p:ph idx="1" type="body"/>
          </p:nvPr>
        </p:nvSpPr>
        <p:spPr>
          <a:xfrm>
            <a:off x="6734875" y="46087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
        <p:nvSpPr>
          <p:cNvPr id="356" name="Google Shape;35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357" name="Google Shape;357;p48"/>
          <p:cNvPicPr preferRelativeResize="0"/>
          <p:nvPr/>
        </p:nvPicPr>
        <p:blipFill>
          <a:blip r:embed="rId3">
            <a:alphaModFix/>
          </a:blip>
          <a:stretch>
            <a:fillRect/>
          </a:stretch>
        </p:blipFill>
        <p:spPr>
          <a:xfrm>
            <a:off x="1227550" y="1020550"/>
            <a:ext cx="2380281" cy="3951500"/>
          </a:xfrm>
          <a:prstGeom prst="rect">
            <a:avLst/>
          </a:prstGeom>
          <a:noFill/>
          <a:ln>
            <a:noFill/>
          </a:ln>
        </p:spPr>
      </p:pic>
      <p:pic>
        <p:nvPicPr>
          <p:cNvPr id="358" name="Google Shape;358;p48"/>
          <p:cNvPicPr preferRelativeResize="0"/>
          <p:nvPr/>
        </p:nvPicPr>
        <p:blipFill>
          <a:blip r:embed="rId4">
            <a:alphaModFix/>
          </a:blip>
          <a:stretch>
            <a:fillRect/>
          </a:stretch>
        </p:blipFill>
        <p:spPr>
          <a:xfrm>
            <a:off x="4362793" y="1020550"/>
            <a:ext cx="2372074" cy="3951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Vennela Cheekoti.</a:t>
            </a:r>
            <a:endParaRPr sz="2000">
              <a:latin typeface="Times New Roman"/>
              <a:ea typeface="Times New Roman"/>
              <a:cs typeface="Times New Roman"/>
              <a:sym typeface="Times New Roman"/>
            </a:endParaRPr>
          </a:p>
          <a:p>
            <a:pPr indent="0" lvl="0" marL="457200" rtl="0" algn="l">
              <a:spcBef>
                <a:spcPts val="1600"/>
              </a:spcBef>
              <a:spcAft>
                <a:spcPts val="0"/>
              </a:spcAft>
              <a:buNone/>
            </a:pPr>
            <a:r>
              <a:rPr lang="en-GB" sz="2000">
                <a:latin typeface="Times New Roman"/>
                <a:ea typeface="Times New Roman"/>
                <a:cs typeface="Times New Roman"/>
                <a:sym typeface="Times New Roman"/>
              </a:rPr>
              <a:t>In the cart screen we can view all the products added to the cart by the user. Here user can view the total cost of all the products. </a:t>
            </a:r>
            <a:endParaRPr sz="2000">
              <a:latin typeface="Times New Roman"/>
              <a:ea typeface="Times New Roman"/>
              <a:cs typeface="Times New Roman"/>
              <a:sym typeface="Times New Roman"/>
            </a:endParaRPr>
          </a:p>
          <a:p>
            <a:pPr indent="0" lvl="0" marL="0" rtl="0" algn="l">
              <a:spcBef>
                <a:spcPts val="1600"/>
              </a:spcBef>
              <a:spcAft>
                <a:spcPts val="0"/>
              </a:spcAft>
              <a:buNone/>
            </a:pPr>
            <a:r>
              <a:rPr lang="en-GB" sz="2000"/>
              <a:t>	</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a:p>
        </p:txBody>
      </p:sp>
      <p:sp>
        <p:nvSpPr>
          <p:cNvPr id="364" name="Google Shape;364;p49"/>
          <p:cNvSpPr txBox="1"/>
          <p:nvPr>
            <p:ph idx="1" type="body"/>
          </p:nvPr>
        </p:nvSpPr>
        <p:spPr>
          <a:xfrm>
            <a:off x="68520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
        <p:nvSpPr>
          <p:cNvPr id="365" name="Google Shape;36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6" name="Google Shape;366;p4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Cart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238400" y="20067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Cart screen </a:t>
            </a:r>
            <a:endParaRPr>
              <a:solidFill>
                <a:srgbClr val="000000"/>
              </a:solidFill>
              <a:latin typeface="Times New Roman"/>
              <a:ea typeface="Times New Roman"/>
              <a:cs typeface="Times New Roman"/>
              <a:sym typeface="Times New Roman"/>
            </a:endParaRPr>
          </a:p>
        </p:txBody>
      </p:sp>
      <p:sp>
        <p:nvSpPr>
          <p:cNvPr id="372" name="Google Shape;372;p50"/>
          <p:cNvSpPr txBox="1"/>
          <p:nvPr>
            <p:ph idx="1" type="body"/>
          </p:nvPr>
        </p:nvSpPr>
        <p:spPr>
          <a:xfrm>
            <a:off x="6852000" y="459767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
        <p:nvSpPr>
          <p:cNvPr id="373" name="Google Shape;37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374" name="Google Shape;374;p50"/>
          <p:cNvPicPr preferRelativeResize="0"/>
          <p:nvPr/>
        </p:nvPicPr>
        <p:blipFill>
          <a:blip r:embed="rId3">
            <a:alphaModFix/>
          </a:blip>
          <a:stretch>
            <a:fillRect/>
          </a:stretch>
        </p:blipFill>
        <p:spPr>
          <a:xfrm>
            <a:off x="2730250" y="699774"/>
            <a:ext cx="2550525" cy="4289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Mehar choudhary, Rakesh Avirineni.</a:t>
            </a:r>
            <a:endParaRPr sz="2000">
              <a:latin typeface="Times New Roman"/>
              <a:ea typeface="Times New Roman"/>
              <a:cs typeface="Times New Roman"/>
              <a:sym typeface="Times New Roman"/>
            </a:endParaRPr>
          </a:p>
          <a:p>
            <a:pPr indent="457200" lvl="0" marL="0" rtl="0" algn="l">
              <a:spcBef>
                <a:spcPts val="1600"/>
              </a:spcBef>
              <a:spcAft>
                <a:spcPts val="1600"/>
              </a:spcAft>
              <a:buNone/>
            </a:pPr>
            <a:r>
              <a:rPr lang="en-GB" sz="2000">
                <a:latin typeface="Times New Roman"/>
                <a:ea typeface="Times New Roman"/>
                <a:cs typeface="Times New Roman"/>
                <a:sym typeface="Times New Roman"/>
              </a:rPr>
              <a:t>After clicking on the checkout button in the cart screen he/she can view the shipping address screen. Here the user should enter the address to which the products should deliver.  </a:t>
            </a:r>
            <a:endParaRPr>
              <a:latin typeface="Times New Roman"/>
              <a:ea typeface="Times New Roman"/>
              <a:cs typeface="Times New Roman"/>
              <a:sym typeface="Times New Roman"/>
            </a:endParaRPr>
          </a:p>
        </p:txBody>
      </p:sp>
      <p:sp>
        <p:nvSpPr>
          <p:cNvPr id="380" name="Google Shape;380;p51"/>
          <p:cNvSpPr txBox="1"/>
          <p:nvPr>
            <p:ph idx="1" type="body"/>
          </p:nvPr>
        </p:nvSpPr>
        <p:spPr>
          <a:xfrm>
            <a:off x="6686025"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
        <p:nvSpPr>
          <p:cNvPr id="381" name="Google Shape;381;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2" name="Google Shape;382;p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Shipping Address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
        <p:nvSpPr>
          <p:cNvPr id="94" name="Google Shape;94;p16"/>
          <p:cNvSpPr txBox="1"/>
          <p:nvPr>
            <p:ph idx="1" type="body"/>
          </p:nvPr>
        </p:nvSpPr>
        <p:spPr>
          <a:xfrm>
            <a:off x="311700" y="1113688"/>
            <a:ext cx="8520600" cy="345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GB" sz="2000">
                <a:solidFill>
                  <a:srgbClr val="000000"/>
                </a:solidFill>
                <a:latin typeface="Times New Roman"/>
                <a:ea typeface="Times New Roman"/>
                <a:cs typeface="Times New Roman"/>
                <a:sym typeface="Times New Roman"/>
              </a:rPr>
              <a:t>The purpose of this project is to create a user friendly e-commerce application.</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It helps the user in buying various products using internet.</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solidFill>
                  <a:srgbClr val="000000"/>
                </a:solidFill>
                <a:latin typeface="Times New Roman"/>
                <a:ea typeface="Times New Roman"/>
                <a:cs typeface="Times New Roman"/>
                <a:sym typeface="Times New Roman"/>
              </a:rPr>
              <a:t>This is an e-commerce application with a login screen, if the user is new to the application then they must register. </a:t>
            </a:r>
            <a:endParaRPr sz="2000">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sp>
        <p:nvSpPr>
          <p:cNvPr id="95" name="Google Shape;95;p16"/>
          <p:cNvSpPr txBox="1"/>
          <p:nvPr>
            <p:ph idx="1" type="body"/>
          </p:nvPr>
        </p:nvSpPr>
        <p:spPr>
          <a:xfrm>
            <a:off x="6761225" y="462427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311700" y="2251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Shipping Address screen</a:t>
            </a:r>
            <a:r>
              <a:rPr b="1" lang="en-GB">
                <a:solidFill>
                  <a:srgbClr val="000000"/>
                </a:solidFill>
              </a:rPr>
              <a:t> </a:t>
            </a:r>
            <a:endParaRPr>
              <a:solidFill>
                <a:srgbClr val="000000"/>
              </a:solidFill>
            </a:endParaRPr>
          </a:p>
        </p:txBody>
      </p:sp>
      <p:sp>
        <p:nvSpPr>
          <p:cNvPr id="388" name="Google Shape;388;p52"/>
          <p:cNvSpPr txBox="1"/>
          <p:nvPr>
            <p:ph idx="1" type="body"/>
          </p:nvPr>
        </p:nvSpPr>
        <p:spPr>
          <a:xfrm>
            <a:off x="6710450" y="45244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Mehar Meenavilli</a:t>
            </a:r>
            <a:endParaRPr b="1" sz="1800">
              <a:solidFill>
                <a:srgbClr val="000000"/>
              </a:solidFill>
              <a:latin typeface="Times New Roman"/>
              <a:ea typeface="Times New Roman"/>
              <a:cs typeface="Times New Roman"/>
              <a:sym typeface="Times New Roman"/>
            </a:endParaRPr>
          </a:p>
        </p:txBody>
      </p:sp>
      <p:sp>
        <p:nvSpPr>
          <p:cNvPr id="389" name="Google Shape;38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390" name="Google Shape;390;p52"/>
          <p:cNvPicPr preferRelativeResize="0"/>
          <p:nvPr/>
        </p:nvPicPr>
        <p:blipFill>
          <a:blip r:embed="rId3">
            <a:alphaModFix/>
          </a:blip>
          <a:stretch>
            <a:fillRect/>
          </a:stretch>
        </p:blipFill>
        <p:spPr>
          <a:xfrm>
            <a:off x="2943225" y="914525"/>
            <a:ext cx="2460407" cy="4000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Sathwika Gone.</a:t>
            </a:r>
            <a:endParaRPr sz="2000">
              <a:latin typeface="Times New Roman"/>
              <a:ea typeface="Times New Roman"/>
              <a:cs typeface="Times New Roman"/>
              <a:sym typeface="Times New Roman"/>
            </a:endParaRPr>
          </a:p>
          <a:p>
            <a:pPr indent="457200" lvl="0" marL="0" rtl="0" algn="l">
              <a:spcBef>
                <a:spcPts val="1600"/>
              </a:spcBef>
              <a:spcAft>
                <a:spcPts val="0"/>
              </a:spcAft>
              <a:buNone/>
            </a:pPr>
            <a:r>
              <a:rPr lang="en-GB" sz="2000">
                <a:latin typeface="Times New Roman"/>
                <a:ea typeface="Times New Roman"/>
                <a:cs typeface="Times New Roman"/>
                <a:sym typeface="Times New Roman"/>
              </a:rPr>
              <a:t>Here the user must enter the card details to </a:t>
            </a:r>
            <a:r>
              <a:rPr lang="en-GB" sz="2000">
                <a:latin typeface="Times New Roman"/>
                <a:ea typeface="Times New Roman"/>
                <a:cs typeface="Times New Roman"/>
                <a:sym typeface="Times New Roman"/>
              </a:rPr>
              <a:t>purchase</a:t>
            </a:r>
            <a:r>
              <a:rPr lang="en-GB" sz="2000">
                <a:latin typeface="Times New Roman"/>
                <a:ea typeface="Times New Roman"/>
                <a:cs typeface="Times New Roman"/>
                <a:sym typeface="Times New Roman"/>
              </a:rPr>
              <a:t> the product.</a:t>
            </a:r>
            <a:endParaRPr sz="2000">
              <a:latin typeface="Times New Roman"/>
              <a:ea typeface="Times New Roman"/>
              <a:cs typeface="Times New Roman"/>
              <a:sym typeface="Times New Roman"/>
            </a:endParaRPr>
          </a:p>
          <a:p>
            <a:pPr indent="0" lvl="0" marL="0" rtl="0" algn="l">
              <a:spcBef>
                <a:spcPts val="1600"/>
              </a:spcBef>
              <a:spcAft>
                <a:spcPts val="0"/>
              </a:spcAft>
              <a:buNone/>
            </a:pPr>
            <a:r>
              <a:t/>
            </a:r>
            <a:endParaRPr sz="2000"/>
          </a:p>
          <a:p>
            <a:pPr indent="0" lvl="0" marL="0" rtl="0" algn="l">
              <a:spcBef>
                <a:spcPts val="1600"/>
              </a:spcBef>
              <a:spcAft>
                <a:spcPts val="1600"/>
              </a:spcAft>
              <a:buNone/>
            </a:pPr>
            <a:r>
              <a:rPr lang="en-GB" sz="2000"/>
              <a:t>	</a:t>
            </a:r>
            <a:endParaRPr sz="2000"/>
          </a:p>
        </p:txBody>
      </p:sp>
      <p:sp>
        <p:nvSpPr>
          <p:cNvPr id="396" name="Google Shape;396;p53"/>
          <p:cNvSpPr txBox="1"/>
          <p:nvPr>
            <p:ph idx="1" type="body"/>
          </p:nvPr>
        </p:nvSpPr>
        <p:spPr>
          <a:xfrm>
            <a:off x="677870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
        <p:nvSpPr>
          <p:cNvPr id="397" name="Google Shape;39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8" name="Google Shape;398;p5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Payment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261750"/>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rgbClr val="000000"/>
                </a:solidFill>
                <a:latin typeface="Times New Roman"/>
                <a:ea typeface="Times New Roman"/>
                <a:cs typeface="Times New Roman"/>
                <a:sym typeface="Times New Roman"/>
              </a:rPr>
              <a:t>Payment screen</a:t>
            </a:r>
            <a:endParaRPr>
              <a:solidFill>
                <a:srgbClr val="000000"/>
              </a:solidFill>
              <a:latin typeface="Times New Roman"/>
              <a:ea typeface="Times New Roman"/>
              <a:cs typeface="Times New Roman"/>
              <a:sym typeface="Times New Roman"/>
            </a:endParaRPr>
          </a:p>
        </p:txBody>
      </p:sp>
      <p:sp>
        <p:nvSpPr>
          <p:cNvPr id="404" name="Google Shape;404;p54"/>
          <p:cNvSpPr txBox="1"/>
          <p:nvPr>
            <p:ph idx="1" type="body"/>
          </p:nvPr>
        </p:nvSpPr>
        <p:spPr>
          <a:xfrm>
            <a:off x="6852000"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Sathwika Gone</a:t>
            </a:r>
            <a:endParaRPr b="1" sz="1800">
              <a:solidFill>
                <a:srgbClr val="000000"/>
              </a:solidFill>
              <a:latin typeface="Times New Roman"/>
              <a:ea typeface="Times New Roman"/>
              <a:cs typeface="Times New Roman"/>
              <a:sym typeface="Times New Roman"/>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06" name="Google Shape;406;p54"/>
          <p:cNvPicPr preferRelativeResize="0"/>
          <p:nvPr/>
        </p:nvPicPr>
        <p:blipFill>
          <a:blip r:embed="rId3">
            <a:alphaModFix/>
          </a:blip>
          <a:stretch>
            <a:fillRect/>
          </a:stretch>
        </p:blipFill>
        <p:spPr>
          <a:xfrm>
            <a:off x="3114675" y="970200"/>
            <a:ext cx="2392427" cy="3963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Orders</a:t>
            </a:r>
            <a:endParaRPr>
              <a:solidFill>
                <a:srgbClr val="000000"/>
              </a:solidFill>
            </a:endParaRPr>
          </a:p>
        </p:txBody>
      </p:sp>
      <p:sp>
        <p:nvSpPr>
          <p:cNvPr id="412" name="Google Shape;412;p5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Sandeep Devineni.</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User can view all the previous orders done by him/her and u</a:t>
            </a:r>
            <a:r>
              <a:rPr lang="en-GB" sz="2000">
                <a:solidFill>
                  <a:srgbClr val="000000"/>
                </a:solidFill>
                <a:latin typeface="Times New Roman"/>
                <a:ea typeface="Times New Roman"/>
                <a:cs typeface="Times New Roman"/>
                <a:sym typeface="Times New Roman"/>
              </a:rPr>
              <a:t>ser can cancel or return the product.</a:t>
            </a:r>
            <a:endParaRPr sz="2000">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sz="2000">
              <a:solidFill>
                <a:srgbClr val="000000"/>
              </a:solidFill>
              <a:latin typeface="Times New Roman"/>
              <a:ea typeface="Times New Roman"/>
              <a:cs typeface="Times New Roman"/>
              <a:sym typeface="Times New Roman"/>
            </a:endParaRPr>
          </a:p>
        </p:txBody>
      </p:sp>
      <p:sp>
        <p:nvSpPr>
          <p:cNvPr id="413" name="Google Shape;413;p55"/>
          <p:cNvSpPr txBox="1"/>
          <p:nvPr>
            <p:ph idx="1" type="body"/>
          </p:nvPr>
        </p:nvSpPr>
        <p:spPr>
          <a:xfrm>
            <a:off x="67837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sp>
        <p:nvSpPr>
          <p:cNvPr id="414" name="Google Shape;41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311700" y="18847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GB">
                <a:latin typeface="Times New Roman"/>
                <a:ea typeface="Times New Roman"/>
                <a:cs typeface="Times New Roman"/>
                <a:sym typeface="Times New Roman"/>
              </a:rPr>
              <a:t>Orders screen</a:t>
            </a:r>
            <a:endParaRPr/>
          </a:p>
        </p:txBody>
      </p:sp>
      <p:sp>
        <p:nvSpPr>
          <p:cNvPr id="420" name="Google Shape;42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21" name="Google Shape;421;p56"/>
          <p:cNvPicPr preferRelativeResize="0"/>
          <p:nvPr/>
        </p:nvPicPr>
        <p:blipFill>
          <a:blip r:embed="rId3">
            <a:alphaModFix/>
          </a:blip>
          <a:stretch>
            <a:fillRect/>
          </a:stretch>
        </p:blipFill>
        <p:spPr>
          <a:xfrm>
            <a:off x="3015925" y="241425"/>
            <a:ext cx="2966075" cy="4902074"/>
          </a:xfrm>
          <a:prstGeom prst="rect">
            <a:avLst/>
          </a:prstGeom>
          <a:noFill/>
          <a:ln>
            <a:noFill/>
          </a:ln>
        </p:spPr>
      </p:pic>
      <p:sp>
        <p:nvSpPr>
          <p:cNvPr id="422" name="Google Shape;422;p56"/>
          <p:cNvSpPr txBox="1"/>
          <p:nvPr>
            <p:ph idx="1" type="body"/>
          </p:nvPr>
        </p:nvSpPr>
        <p:spPr>
          <a:xfrm>
            <a:off x="67837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Sandeep Devineni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7"/>
          <p:cNvSpPr txBox="1"/>
          <p:nvPr>
            <p:ph type="title"/>
          </p:nvPr>
        </p:nvSpPr>
        <p:spPr>
          <a:xfrm>
            <a:off x="311700" y="286200"/>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User Settings</a:t>
            </a:r>
            <a:endParaRPr b="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000000"/>
              </a:solidFill>
              <a:latin typeface="Times New Roman"/>
              <a:ea typeface="Times New Roman"/>
              <a:cs typeface="Times New Roman"/>
              <a:sym typeface="Times New Roman"/>
            </a:endParaRPr>
          </a:p>
        </p:txBody>
      </p:sp>
      <p:sp>
        <p:nvSpPr>
          <p:cNvPr id="428" name="Google Shape;428;p5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Yaswanth Yarram.</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User can view their personal details like fullname, phone number and email id. They can edit these personal details. They can view the customer service email and phone number under contact us.</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429" name="Google Shape;42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430" name="Google Shape;430;p57"/>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262825" y="249550"/>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GB">
                <a:latin typeface="Times New Roman"/>
                <a:ea typeface="Times New Roman"/>
                <a:cs typeface="Times New Roman"/>
                <a:sym typeface="Times New Roman"/>
              </a:rPr>
              <a:t>User Settings screen</a:t>
            </a:r>
            <a:endParaRPr/>
          </a:p>
        </p:txBody>
      </p:sp>
      <p:sp>
        <p:nvSpPr>
          <p:cNvPr id="436" name="Google Shape;43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37" name="Google Shape;437;p58"/>
          <p:cNvPicPr preferRelativeResize="0"/>
          <p:nvPr/>
        </p:nvPicPr>
        <p:blipFill>
          <a:blip r:embed="rId3">
            <a:alphaModFix/>
          </a:blip>
          <a:stretch>
            <a:fillRect/>
          </a:stretch>
        </p:blipFill>
        <p:spPr>
          <a:xfrm>
            <a:off x="4000426" y="212839"/>
            <a:ext cx="2685625" cy="4511562"/>
          </a:xfrm>
          <a:prstGeom prst="rect">
            <a:avLst/>
          </a:prstGeom>
          <a:noFill/>
          <a:ln>
            <a:noFill/>
          </a:ln>
        </p:spPr>
      </p:pic>
      <p:sp>
        <p:nvSpPr>
          <p:cNvPr id="438" name="Google Shape;438;p58"/>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262825" y="18847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Contact us</a:t>
            </a:r>
            <a:endParaRPr b="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000000"/>
              </a:solidFill>
              <a:latin typeface="Times New Roman"/>
              <a:ea typeface="Times New Roman"/>
              <a:cs typeface="Times New Roman"/>
              <a:sym typeface="Times New Roman"/>
            </a:endParaRPr>
          </a:p>
        </p:txBody>
      </p:sp>
      <p:sp>
        <p:nvSpPr>
          <p:cNvPr id="444" name="Google Shape;444;p5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Susritha Gade, Vennela Cheekoti, Sathwika Gone.</a:t>
            </a:r>
            <a:endParaRPr b="1" sz="2000">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The user can chat with the customer support.</a:t>
            </a:r>
            <a:endParaRPr/>
          </a:p>
        </p:txBody>
      </p:sp>
      <p:sp>
        <p:nvSpPr>
          <p:cNvPr id="445" name="Google Shape;44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446" name="Google Shape;446;p59"/>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311700" y="29842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GB">
                <a:latin typeface="Times New Roman"/>
                <a:ea typeface="Times New Roman"/>
                <a:cs typeface="Times New Roman"/>
                <a:sym typeface="Times New Roman"/>
              </a:rPr>
              <a:t>Contact us screen</a:t>
            </a:r>
            <a:endParaRPr/>
          </a:p>
        </p:txBody>
      </p:sp>
      <p:sp>
        <p:nvSpPr>
          <p:cNvPr id="452" name="Google Shape;45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53" name="Google Shape;453;p60"/>
          <p:cNvPicPr preferRelativeResize="0"/>
          <p:nvPr/>
        </p:nvPicPr>
        <p:blipFill>
          <a:blip r:embed="rId3">
            <a:alphaModFix/>
          </a:blip>
          <a:stretch>
            <a:fillRect/>
          </a:stretch>
        </p:blipFill>
        <p:spPr>
          <a:xfrm>
            <a:off x="3872425" y="161713"/>
            <a:ext cx="2897811" cy="4820076"/>
          </a:xfrm>
          <a:prstGeom prst="rect">
            <a:avLst/>
          </a:prstGeom>
          <a:noFill/>
          <a:ln>
            <a:noFill/>
          </a:ln>
        </p:spPr>
      </p:pic>
      <p:sp>
        <p:nvSpPr>
          <p:cNvPr id="454" name="Google Shape;454;p60"/>
          <p:cNvSpPr txBox="1"/>
          <p:nvPr>
            <p:ph idx="1" type="body"/>
          </p:nvPr>
        </p:nvSpPr>
        <p:spPr>
          <a:xfrm>
            <a:off x="69059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Vennela Cheekoti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Ratings</a:t>
            </a:r>
            <a:endParaRPr b="1">
              <a:solidFill>
                <a:srgbClr val="000000"/>
              </a:solidFill>
              <a:latin typeface="Times New Roman"/>
              <a:ea typeface="Times New Roman"/>
              <a:cs typeface="Times New Roman"/>
              <a:sym typeface="Times New Roman"/>
            </a:endParaRPr>
          </a:p>
        </p:txBody>
      </p:sp>
      <p:sp>
        <p:nvSpPr>
          <p:cNvPr id="460" name="Google Shape;460;p6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Responsible: Mehar Meenavilli, Rakesh Avirineni, Yaswanth Yarram.</a:t>
            </a:r>
            <a:endParaRPr b="1" sz="2000">
              <a:solidFill>
                <a:srgbClr val="000000"/>
              </a:solidFill>
              <a:latin typeface="Times New Roman"/>
              <a:ea typeface="Times New Roman"/>
              <a:cs typeface="Times New Roman"/>
              <a:sym typeface="Times New Roman"/>
            </a:endParaRPr>
          </a:p>
          <a:p>
            <a:pPr indent="457200" lvl="0" marL="0" rtl="0" algn="l">
              <a:spcBef>
                <a:spcPts val="1600"/>
              </a:spcBef>
              <a:spcAft>
                <a:spcPts val="1600"/>
              </a:spcAft>
              <a:buNone/>
            </a:pPr>
            <a:r>
              <a:rPr lang="en-GB" sz="2000">
                <a:latin typeface="Times New Roman"/>
                <a:ea typeface="Times New Roman"/>
                <a:cs typeface="Times New Roman"/>
                <a:sym typeface="Times New Roman"/>
              </a:rPr>
              <a:t>The user can give ratings to the products and an average rating of that product will be displayed. </a:t>
            </a:r>
            <a:endParaRPr sz="2000">
              <a:latin typeface="Times New Roman"/>
              <a:ea typeface="Times New Roman"/>
              <a:cs typeface="Times New Roman"/>
              <a:sym typeface="Times New Roman"/>
            </a:endParaRPr>
          </a:p>
        </p:txBody>
      </p:sp>
      <p:sp>
        <p:nvSpPr>
          <p:cNvPr id="461" name="Google Shape;461;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462" name="Google Shape;462;p61"/>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idx="1" type="body"/>
          </p:nvPr>
        </p:nvSpPr>
        <p:spPr>
          <a:xfrm>
            <a:off x="311700" y="978450"/>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GB" sz="2000">
                <a:solidFill>
                  <a:srgbClr val="000000"/>
                </a:solidFill>
                <a:latin typeface="Times New Roman"/>
                <a:ea typeface="Times New Roman"/>
                <a:cs typeface="Times New Roman"/>
                <a:sym typeface="Times New Roman"/>
              </a:rPr>
              <a:t>User can browse through the different categories like clothing, household, furniture, etc. and can place their orders.</a:t>
            </a:r>
            <a:endParaRPr sz="20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GB" sz="2000">
                <a:solidFill>
                  <a:srgbClr val="000000"/>
                </a:solidFill>
                <a:latin typeface="Times New Roman"/>
                <a:ea typeface="Times New Roman"/>
                <a:cs typeface="Times New Roman"/>
                <a:sym typeface="Times New Roman"/>
              </a:rPr>
              <a:t>After placing the order the user will be navigated to the payment and once the payment is done user can see that their order is placed successfully.</a:t>
            </a:r>
            <a:endParaRPr sz="2000"/>
          </a:p>
        </p:txBody>
      </p:sp>
      <p:sp>
        <p:nvSpPr>
          <p:cNvPr id="102" name="Google Shape;102;p17"/>
          <p:cNvSpPr txBox="1"/>
          <p:nvPr>
            <p:ph idx="1" type="body"/>
          </p:nvPr>
        </p:nvSpPr>
        <p:spPr>
          <a:xfrm>
            <a:off x="6852000" y="457695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
        <p:nvSpPr>
          <p:cNvPr id="103" name="Google Shape;10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latin typeface="Times New Roman"/>
                <a:ea typeface="Times New Roman"/>
                <a:cs typeface="Times New Roman"/>
                <a:sym typeface="Times New Roman"/>
              </a:rPr>
              <a:t>Ratings screen</a:t>
            </a:r>
            <a:endParaRPr/>
          </a:p>
        </p:txBody>
      </p:sp>
      <p:sp>
        <p:nvSpPr>
          <p:cNvPr id="468" name="Google Shape;46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69" name="Google Shape;469;p62"/>
          <p:cNvPicPr preferRelativeResize="0"/>
          <p:nvPr/>
        </p:nvPicPr>
        <p:blipFill>
          <a:blip r:embed="rId3">
            <a:alphaModFix/>
          </a:blip>
          <a:stretch>
            <a:fillRect/>
          </a:stretch>
        </p:blipFill>
        <p:spPr>
          <a:xfrm>
            <a:off x="3010725" y="172375"/>
            <a:ext cx="2908600" cy="4791075"/>
          </a:xfrm>
          <a:prstGeom prst="rect">
            <a:avLst/>
          </a:prstGeom>
          <a:noFill/>
          <a:ln>
            <a:noFill/>
          </a:ln>
        </p:spPr>
      </p:pic>
      <p:sp>
        <p:nvSpPr>
          <p:cNvPr id="470" name="Google Shape;470;p62"/>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2071000" y="2082150"/>
            <a:ext cx="5919000" cy="13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000">
                <a:solidFill>
                  <a:srgbClr val="000000"/>
                </a:solidFill>
                <a:latin typeface="Times New Roman"/>
                <a:ea typeface="Times New Roman"/>
                <a:cs typeface="Times New Roman"/>
                <a:sym typeface="Times New Roman"/>
              </a:rPr>
              <a:t>Added Functionalities</a:t>
            </a:r>
            <a:endParaRPr b="1" sz="4000">
              <a:solidFill>
                <a:srgbClr val="000000"/>
              </a:solidFill>
              <a:latin typeface="Times New Roman"/>
              <a:ea typeface="Times New Roman"/>
              <a:cs typeface="Times New Roman"/>
              <a:sym typeface="Times New Roman"/>
            </a:endParaRPr>
          </a:p>
        </p:txBody>
      </p:sp>
      <p:sp>
        <p:nvSpPr>
          <p:cNvPr id="476" name="Google Shape;476;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4"/>
          <p:cNvSpPr txBox="1"/>
          <p:nvPr>
            <p:ph idx="1" type="body"/>
          </p:nvPr>
        </p:nvSpPr>
        <p:spPr>
          <a:xfrm>
            <a:off x="311700" y="1229875"/>
            <a:ext cx="5622900" cy="34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1600"/>
              </a:spcBef>
              <a:spcAft>
                <a:spcPts val="1600"/>
              </a:spcAft>
              <a:buNone/>
            </a:pPr>
            <a:r>
              <a:rPr lang="en-GB" sz="2000">
                <a:latin typeface="Times New Roman"/>
                <a:ea typeface="Times New Roman"/>
                <a:cs typeface="Times New Roman"/>
                <a:sym typeface="Times New Roman"/>
              </a:rPr>
              <a:t>This screen displays our app logo for 3 seconds before entering into the application.</a:t>
            </a:r>
            <a:endParaRPr sz="2000">
              <a:latin typeface="Times New Roman"/>
              <a:ea typeface="Times New Roman"/>
              <a:cs typeface="Times New Roman"/>
              <a:sym typeface="Times New Roman"/>
            </a:endParaRPr>
          </a:p>
        </p:txBody>
      </p:sp>
      <p:sp>
        <p:nvSpPr>
          <p:cNvPr id="482" name="Google Shape;482;p6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Splash Screen</a:t>
            </a:r>
            <a:endParaRPr b="1">
              <a:latin typeface="Times New Roman"/>
              <a:ea typeface="Times New Roman"/>
              <a:cs typeface="Times New Roman"/>
              <a:sym typeface="Times New Roman"/>
            </a:endParaRPr>
          </a:p>
        </p:txBody>
      </p:sp>
      <p:sp>
        <p:nvSpPr>
          <p:cNvPr id="483" name="Google Shape;483;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484" name="Google Shape;484;p64"/>
          <p:cNvPicPr preferRelativeResize="0"/>
          <p:nvPr/>
        </p:nvPicPr>
        <p:blipFill>
          <a:blip r:embed="rId3">
            <a:alphaModFix/>
          </a:blip>
          <a:stretch>
            <a:fillRect/>
          </a:stretch>
        </p:blipFill>
        <p:spPr>
          <a:xfrm>
            <a:off x="5934600" y="197402"/>
            <a:ext cx="2630950" cy="4354673"/>
          </a:xfrm>
          <a:prstGeom prst="rect">
            <a:avLst/>
          </a:prstGeom>
          <a:noFill/>
          <a:ln>
            <a:noFill/>
          </a:ln>
        </p:spPr>
      </p:pic>
      <p:sp>
        <p:nvSpPr>
          <p:cNvPr id="485" name="Google Shape;485;p64"/>
          <p:cNvSpPr txBox="1"/>
          <p:nvPr>
            <p:ph idx="1" type="body"/>
          </p:nvPr>
        </p:nvSpPr>
        <p:spPr>
          <a:xfrm>
            <a:off x="6852000" y="461205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5"/>
          <p:cNvSpPr txBox="1"/>
          <p:nvPr>
            <p:ph idx="1" type="body"/>
          </p:nvPr>
        </p:nvSpPr>
        <p:spPr>
          <a:xfrm>
            <a:off x="311700" y="1229875"/>
            <a:ext cx="8350500" cy="25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By using remember me option user can login into the account easily. </a:t>
            </a:r>
            <a:endParaRPr sz="2000">
              <a:latin typeface="Times New Roman"/>
              <a:ea typeface="Times New Roman"/>
              <a:cs typeface="Times New Roman"/>
              <a:sym typeface="Times New Roman"/>
            </a:endParaRPr>
          </a:p>
          <a:p>
            <a:pPr indent="0" lvl="0" marL="0" rtl="0" algn="l">
              <a:spcBef>
                <a:spcPts val="1600"/>
              </a:spcBef>
              <a:spcAft>
                <a:spcPts val="1600"/>
              </a:spcAft>
              <a:buNone/>
            </a:pPr>
            <a:r>
              <a:rPr lang="en-GB" sz="2000">
                <a:latin typeface="Times New Roman"/>
                <a:ea typeface="Times New Roman"/>
                <a:cs typeface="Times New Roman"/>
                <a:sym typeface="Times New Roman"/>
              </a:rPr>
              <a:t>User no need to type email and password every time they login into the account.</a:t>
            </a:r>
            <a:endParaRPr sz="2000">
              <a:latin typeface="Times New Roman"/>
              <a:ea typeface="Times New Roman"/>
              <a:cs typeface="Times New Roman"/>
              <a:sym typeface="Times New Roman"/>
            </a:endParaRPr>
          </a:p>
        </p:txBody>
      </p:sp>
      <p:sp>
        <p:nvSpPr>
          <p:cNvPr id="491" name="Google Shape;491;p6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Remember me </a:t>
            </a:r>
            <a:endParaRPr b="1">
              <a:latin typeface="Times New Roman"/>
              <a:ea typeface="Times New Roman"/>
              <a:cs typeface="Times New Roman"/>
              <a:sym typeface="Times New Roman"/>
            </a:endParaRPr>
          </a:p>
        </p:txBody>
      </p:sp>
      <p:sp>
        <p:nvSpPr>
          <p:cNvPr id="492" name="Google Shape;492;p65"/>
          <p:cNvSpPr txBox="1"/>
          <p:nvPr>
            <p:ph idx="1" type="body"/>
          </p:nvPr>
        </p:nvSpPr>
        <p:spPr>
          <a:xfrm>
            <a:off x="6852000" y="461205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
        <p:nvSpPr>
          <p:cNvPr id="493" name="Google Shape;49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311700" y="26187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GB">
                <a:latin typeface="Times New Roman"/>
                <a:ea typeface="Times New Roman"/>
                <a:cs typeface="Times New Roman"/>
                <a:sym typeface="Times New Roman"/>
              </a:rPr>
              <a:t>Remember me screen</a:t>
            </a:r>
            <a:endParaRPr/>
          </a:p>
        </p:txBody>
      </p:sp>
      <p:sp>
        <p:nvSpPr>
          <p:cNvPr id="499" name="Google Shape;49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00" name="Google Shape;500;p66"/>
          <p:cNvPicPr preferRelativeResize="0"/>
          <p:nvPr/>
        </p:nvPicPr>
        <p:blipFill>
          <a:blip r:embed="rId3">
            <a:alphaModFix/>
          </a:blip>
          <a:stretch>
            <a:fillRect/>
          </a:stretch>
        </p:blipFill>
        <p:spPr>
          <a:xfrm>
            <a:off x="3019425" y="959525"/>
            <a:ext cx="2374657" cy="3963625"/>
          </a:xfrm>
          <a:prstGeom prst="rect">
            <a:avLst/>
          </a:prstGeom>
          <a:noFill/>
          <a:ln>
            <a:noFill/>
          </a:ln>
        </p:spPr>
      </p:pic>
      <p:sp>
        <p:nvSpPr>
          <p:cNvPr id="501" name="Google Shape;501;p66"/>
          <p:cNvSpPr txBox="1"/>
          <p:nvPr>
            <p:ph idx="1" type="body"/>
          </p:nvPr>
        </p:nvSpPr>
        <p:spPr>
          <a:xfrm>
            <a:off x="6852000" y="461205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Yaswanth Yarram</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S</a:t>
            </a:r>
            <a:r>
              <a:rPr b="1" lang="en-GB">
                <a:latin typeface="Times New Roman"/>
                <a:ea typeface="Times New Roman"/>
                <a:cs typeface="Times New Roman"/>
                <a:sym typeface="Times New Roman"/>
              </a:rPr>
              <a:t>earch</a:t>
            </a:r>
            <a:endParaRPr b="1">
              <a:latin typeface="Times New Roman"/>
              <a:ea typeface="Times New Roman"/>
              <a:cs typeface="Times New Roman"/>
              <a:sym typeface="Times New Roman"/>
            </a:endParaRPr>
          </a:p>
        </p:txBody>
      </p:sp>
      <p:sp>
        <p:nvSpPr>
          <p:cNvPr id="507" name="Google Shape;507;p67"/>
          <p:cNvSpPr txBox="1"/>
          <p:nvPr>
            <p:ph idx="1" type="body"/>
          </p:nvPr>
        </p:nvSpPr>
        <p:spPr>
          <a:xfrm>
            <a:off x="311700" y="1392775"/>
            <a:ext cx="5784900" cy="31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Times New Roman"/>
                <a:ea typeface="Times New Roman"/>
                <a:cs typeface="Times New Roman"/>
                <a:sym typeface="Times New Roman"/>
              </a:rPr>
              <a:t>User can search the product by typing in the search bar of the home page.</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2000">
              <a:latin typeface="Times New Roman"/>
              <a:ea typeface="Times New Roman"/>
              <a:cs typeface="Times New Roman"/>
              <a:sym typeface="Times New Roman"/>
            </a:endParaRPr>
          </a:p>
        </p:txBody>
      </p:sp>
      <p:sp>
        <p:nvSpPr>
          <p:cNvPr id="508" name="Google Shape;50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09" name="Google Shape;509;p67"/>
          <p:cNvPicPr preferRelativeResize="0"/>
          <p:nvPr/>
        </p:nvPicPr>
        <p:blipFill>
          <a:blip r:embed="rId3">
            <a:alphaModFix/>
          </a:blip>
          <a:stretch>
            <a:fillRect/>
          </a:stretch>
        </p:blipFill>
        <p:spPr>
          <a:xfrm>
            <a:off x="6096600" y="445025"/>
            <a:ext cx="2503538" cy="4123851"/>
          </a:xfrm>
          <a:prstGeom prst="rect">
            <a:avLst/>
          </a:prstGeom>
          <a:noFill/>
          <a:ln>
            <a:noFill/>
          </a:ln>
        </p:spPr>
      </p:pic>
      <p:sp>
        <p:nvSpPr>
          <p:cNvPr id="510" name="Google Shape;510;p67"/>
          <p:cNvSpPr txBox="1"/>
          <p:nvPr>
            <p:ph idx="1" type="body"/>
          </p:nvPr>
        </p:nvSpPr>
        <p:spPr>
          <a:xfrm>
            <a:off x="6754275" y="466322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Summary</a:t>
            </a:r>
            <a:endParaRPr b="1">
              <a:solidFill>
                <a:srgbClr val="000000"/>
              </a:solidFill>
              <a:latin typeface="Times New Roman"/>
              <a:ea typeface="Times New Roman"/>
              <a:cs typeface="Times New Roman"/>
              <a:sym typeface="Times New Roman"/>
            </a:endParaRPr>
          </a:p>
        </p:txBody>
      </p:sp>
      <p:sp>
        <p:nvSpPr>
          <p:cNvPr id="516" name="Google Shape;516;p6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000000"/>
                </a:solidFill>
                <a:latin typeface="Times New Roman"/>
                <a:ea typeface="Times New Roman"/>
                <a:cs typeface="Times New Roman"/>
                <a:sym typeface="Times New Roman"/>
              </a:rPr>
              <a:t>This is an e-commerce application where user can buy the products by viewing the description of the product and they can purchase it online by providing the address for shipment.</a:t>
            </a:r>
            <a:endParaRPr sz="2000"/>
          </a:p>
        </p:txBody>
      </p:sp>
      <p:sp>
        <p:nvSpPr>
          <p:cNvPr id="517" name="Google Shape;51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518" name="Google Shape;518;p68"/>
          <p:cNvSpPr txBox="1"/>
          <p:nvPr>
            <p:ph idx="1" type="body"/>
          </p:nvPr>
        </p:nvSpPr>
        <p:spPr>
          <a:xfrm>
            <a:off x="6900875"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Susritha Gade</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id="523" name="Google Shape;523;p69"/>
          <p:cNvPicPr preferRelativeResize="0"/>
          <p:nvPr/>
        </p:nvPicPr>
        <p:blipFill>
          <a:blip r:embed="rId3">
            <a:alphaModFix/>
          </a:blip>
          <a:stretch>
            <a:fillRect/>
          </a:stretch>
        </p:blipFill>
        <p:spPr>
          <a:xfrm>
            <a:off x="75400" y="304800"/>
            <a:ext cx="1911151" cy="2057849"/>
          </a:xfrm>
          <a:prstGeom prst="rect">
            <a:avLst/>
          </a:prstGeom>
          <a:noFill/>
          <a:ln>
            <a:noFill/>
          </a:ln>
        </p:spPr>
      </p:pic>
      <p:pic>
        <p:nvPicPr>
          <p:cNvPr id="524" name="Google Shape;524;p69"/>
          <p:cNvPicPr preferRelativeResize="0"/>
          <p:nvPr/>
        </p:nvPicPr>
        <p:blipFill>
          <a:blip r:embed="rId4">
            <a:alphaModFix/>
          </a:blip>
          <a:stretch>
            <a:fillRect/>
          </a:stretch>
        </p:blipFill>
        <p:spPr>
          <a:xfrm>
            <a:off x="2197125" y="304800"/>
            <a:ext cx="1911150" cy="2057849"/>
          </a:xfrm>
          <a:prstGeom prst="rect">
            <a:avLst/>
          </a:prstGeom>
          <a:noFill/>
          <a:ln>
            <a:noFill/>
          </a:ln>
        </p:spPr>
      </p:pic>
      <p:pic>
        <p:nvPicPr>
          <p:cNvPr id="525" name="Google Shape;525;p69"/>
          <p:cNvPicPr preferRelativeResize="0"/>
          <p:nvPr/>
        </p:nvPicPr>
        <p:blipFill>
          <a:blip r:embed="rId5">
            <a:alphaModFix/>
          </a:blip>
          <a:stretch>
            <a:fillRect/>
          </a:stretch>
        </p:blipFill>
        <p:spPr>
          <a:xfrm>
            <a:off x="239550" y="2890099"/>
            <a:ext cx="2253210" cy="1841475"/>
          </a:xfrm>
          <a:prstGeom prst="rect">
            <a:avLst/>
          </a:prstGeom>
          <a:noFill/>
          <a:ln>
            <a:noFill/>
          </a:ln>
        </p:spPr>
      </p:pic>
      <p:pic>
        <p:nvPicPr>
          <p:cNvPr id="526" name="Google Shape;526;p69"/>
          <p:cNvPicPr preferRelativeResize="0"/>
          <p:nvPr/>
        </p:nvPicPr>
        <p:blipFill>
          <a:blip r:embed="rId6">
            <a:alphaModFix/>
          </a:blip>
          <a:stretch>
            <a:fillRect/>
          </a:stretch>
        </p:blipFill>
        <p:spPr>
          <a:xfrm>
            <a:off x="2979075" y="2890100"/>
            <a:ext cx="2324100" cy="1841475"/>
          </a:xfrm>
          <a:prstGeom prst="rect">
            <a:avLst/>
          </a:prstGeom>
          <a:noFill/>
          <a:ln>
            <a:noFill/>
          </a:ln>
        </p:spPr>
      </p:pic>
      <p:pic>
        <p:nvPicPr>
          <p:cNvPr id="527" name="Google Shape;527;p69"/>
          <p:cNvPicPr preferRelativeResize="0"/>
          <p:nvPr/>
        </p:nvPicPr>
        <p:blipFill>
          <a:blip r:embed="rId7">
            <a:alphaModFix/>
          </a:blip>
          <a:stretch>
            <a:fillRect/>
          </a:stretch>
        </p:blipFill>
        <p:spPr>
          <a:xfrm>
            <a:off x="4358075" y="304800"/>
            <a:ext cx="2140602" cy="2057850"/>
          </a:xfrm>
          <a:prstGeom prst="rect">
            <a:avLst/>
          </a:prstGeom>
          <a:noFill/>
          <a:ln>
            <a:noFill/>
          </a:ln>
        </p:spPr>
      </p:pic>
      <p:pic>
        <p:nvPicPr>
          <p:cNvPr id="528" name="Google Shape;528;p69"/>
          <p:cNvPicPr preferRelativeResize="0"/>
          <p:nvPr/>
        </p:nvPicPr>
        <p:blipFill>
          <a:blip r:embed="rId8">
            <a:alphaModFix/>
          </a:blip>
          <a:stretch>
            <a:fillRect/>
          </a:stretch>
        </p:blipFill>
        <p:spPr>
          <a:xfrm>
            <a:off x="5773625" y="2890100"/>
            <a:ext cx="2140600" cy="1835475"/>
          </a:xfrm>
          <a:prstGeom prst="rect">
            <a:avLst/>
          </a:prstGeom>
          <a:noFill/>
          <a:ln>
            <a:noFill/>
          </a:ln>
        </p:spPr>
      </p:pic>
      <p:pic>
        <p:nvPicPr>
          <p:cNvPr id="529" name="Google Shape;529;p69"/>
          <p:cNvPicPr preferRelativeResize="0"/>
          <p:nvPr/>
        </p:nvPicPr>
        <p:blipFill>
          <a:blip r:embed="rId9">
            <a:alphaModFix/>
          </a:blip>
          <a:stretch>
            <a:fillRect/>
          </a:stretch>
        </p:blipFill>
        <p:spPr>
          <a:xfrm>
            <a:off x="6651075" y="304800"/>
            <a:ext cx="1995727" cy="2057852"/>
          </a:xfrm>
          <a:prstGeom prst="rect">
            <a:avLst/>
          </a:prstGeom>
          <a:noFill/>
          <a:ln>
            <a:noFill/>
          </a:ln>
        </p:spPr>
      </p:pic>
      <p:sp>
        <p:nvSpPr>
          <p:cNvPr id="530" name="Google Shape;530;p69"/>
          <p:cNvSpPr txBox="1"/>
          <p:nvPr/>
        </p:nvSpPr>
        <p:spPr>
          <a:xfrm>
            <a:off x="114625" y="2362650"/>
            <a:ext cx="18327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Yaswanth Yarram</a:t>
            </a:r>
            <a:endParaRPr>
              <a:latin typeface="Roboto"/>
              <a:ea typeface="Roboto"/>
              <a:cs typeface="Roboto"/>
              <a:sym typeface="Roboto"/>
            </a:endParaRPr>
          </a:p>
        </p:txBody>
      </p:sp>
      <p:sp>
        <p:nvSpPr>
          <p:cNvPr id="531" name="Google Shape;531;p69"/>
          <p:cNvSpPr txBox="1"/>
          <p:nvPr/>
        </p:nvSpPr>
        <p:spPr>
          <a:xfrm>
            <a:off x="2294550" y="2362638"/>
            <a:ext cx="1386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Susritha Gade</a:t>
            </a:r>
            <a:endParaRPr>
              <a:latin typeface="Roboto"/>
              <a:ea typeface="Roboto"/>
              <a:cs typeface="Roboto"/>
              <a:sym typeface="Roboto"/>
            </a:endParaRPr>
          </a:p>
        </p:txBody>
      </p:sp>
      <p:sp>
        <p:nvSpPr>
          <p:cNvPr id="532" name="Google Shape;532;p69"/>
          <p:cNvSpPr txBox="1"/>
          <p:nvPr/>
        </p:nvSpPr>
        <p:spPr>
          <a:xfrm>
            <a:off x="4596488" y="2362650"/>
            <a:ext cx="16479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Vennela Cheekoti</a:t>
            </a:r>
            <a:endParaRPr>
              <a:latin typeface="Roboto"/>
              <a:ea typeface="Roboto"/>
              <a:cs typeface="Roboto"/>
              <a:sym typeface="Roboto"/>
            </a:endParaRPr>
          </a:p>
        </p:txBody>
      </p:sp>
      <p:sp>
        <p:nvSpPr>
          <p:cNvPr id="533" name="Google Shape;533;p69"/>
          <p:cNvSpPr txBox="1"/>
          <p:nvPr/>
        </p:nvSpPr>
        <p:spPr>
          <a:xfrm>
            <a:off x="6498675" y="2362650"/>
            <a:ext cx="2522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Mehar Choudhary Meenavilli</a:t>
            </a:r>
            <a:endParaRPr>
              <a:latin typeface="Roboto"/>
              <a:ea typeface="Roboto"/>
              <a:cs typeface="Roboto"/>
              <a:sym typeface="Roboto"/>
            </a:endParaRPr>
          </a:p>
        </p:txBody>
      </p:sp>
      <p:sp>
        <p:nvSpPr>
          <p:cNvPr id="534" name="Google Shape;534;p69"/>
          <p:cNvSpPr txBox="1"/>
          <p:nvPr/>
        </p:nvSpPr>
        <p:spPr>
          <a:xfrm>
            <a:off x="296700" y="4731575"/>
            <a:ext cx="2324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Rakesh Avirineni</a:t>
            </a:r>
            <a:endParaRPr>
              <a:latin typeface="Roboto"/>
              <a:ea typeface="Roboto"/>
              <a:cs typeface="Roboto"/>
              <a:sym typeface="Roboto"/>
            </a:endParaRPr>
          </a:p>
        </p:txBody>
      </p:sp>
      <p:sp>
        <p:nvSpPr>
          <p:cNvPr id="535" name="Google Shape;535;p69"/>
          <p:cNvSpPr txBox="1"/>
          <p:nvPr/>
        </p:nvSpPr>
        <p:spPr>
          <a:xfrm>
            <a:off x="3156950" y="4731575"/>
            <a:ext cx="17247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Sathwika Gone</a:t>
            </a:r>
            <a:endParaRPr>
              <a:latin typeface="Roboto"/>
              <a:ea typeface="Roboto"/>
              <a:cs typeface="Roboto"/>
              <a:sym typeface="Roboto"/>
            </a:endParaRPr>
          </a:p>
        </p:txBody>
      </p:sp>
      <p:sp>
        <p:nvSpPr>
          <p:cNvPr id="536" name="Google Shape;536;p69"/>
          <p:cNvSpPr txBox="1"/>
          <p:nvPr/>
        </p:nvSpPr>
        <p:spPr>
          <a:xfrm>
            <a:off x="5944275" y="4744325"/>
            <a:ext cx="191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Sandeep Devineni</a:t>
            </a:r>
            <a:endParaRPr>
              <a:latin typeface="Roboto"/>
              <a:ea typeface="Roboto"/>
              <a:cs typeface="Roboto"/>
              <a:sym typeface="Roboto"/>
            </a:endParaRPr>
          </a:p>
        </p:txBody>
      </p:sp>
      <p:sp>
        <p:nvSpPr>
          <p:cNvPr id="537" name="Google Shape;5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43" name="Google Shape;543;p70"/>
          <p:cNvPicPr preferRelativeResize="0"/>
          <p:nvPr/>
        </p:nvPicPr>
        <p:blipFill rotWithShape="1">
          <a:blip r:embed="rId3">
            <a:alphaModFix/>
          </a:blip>
          <a:srcRect b="6217" l="0" r="2248" t="0"/>
          <a:stretch/>
        </p:blipFill>
        <p:spPr>
          <a:xfrm>
            <a:off x="2033850" y="1131225"/>
            <a:ext cx="5015550" cy="321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248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Tools and Technologies</a:t>
            </a:r>
            <a:endParaRPr b="1">
              <a:latin typeface="Times New Roman"/>
              <a:ea typeface="Times New Roman"/>
              <a:cs typeface="Times New Roman"/>
              <a:sym typeface="Times New Roman"/>
            </a:endParaRPr>
          </a:p>
        </p:txBody>
      </p:sp>
      <p:sp>
        <p:nvSpPr>
          <p:cNvPr id="109" name="Google Shape;109;p18"/>
          <p:cNvSpPr txBox="1"/>
          <p:nvPr>
            <p:ph idx="1" type="body"/>
          </p:nvPr>
        </p:nvSpPr>
        <p:spPr>
          <a:xfrm>
            <a:off x="263700" y="963075"/>
            <a:ext cx="8616600" cy="3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Times New Roman"/>
                <a:ea typeface="Times New Roman"/>
                <a:cs typeface="Times New Roman"/>
                <a:sym typeface="Times New Roman"/>
              </a:rPr>
              <a:t>Tools:</a:t>
            </a:r>
            <a:endParaRPr b="1" sz="2000">
              <a:latin typeface="Times New Roman"/>
              <a:ea typeface="Times New Roman"/>
              <a:cs typeface="Times New Roman"/>
              <a:sym typeface="Times New Roman"/>
            </a:endParaRPr>
          </a:p>
          <a:p>
            <a:pPr indent="0" lvl="0" marL="0" rtl="0" algn="l">
              <a:spcBef>
                <a:spcPts val="1600"/>
              </a:spcBef>
              <a:spcAft>
                <a:spcPts val="0"/>
              </a:spcAft>
              <a:buNone/>
            </a:pPr>
            <a:r>
              <a:rPr lang="en-GB" sz="2000">
                <a:latin typeface="Times New Roman"/>
                <a:ea typeface="Times New Roman"/>
                <a:cs typeface="Times New Roman"/>
                <a:sym typeface="Times New Roman"/>
              </a:rPr>
              <a:t>IDE: Android Studio</a:t>
            </a:r>
            <a:endParaRPr sz="2000">
              <a:latin typeface="Times New Roman"/>
              <a:ea typeface="Times New Roman"/>
              <a:cs typeface="Times New Roman"/>
              <a:sym typeface="Times New Roman"/>
            </a:endParaRPr>
          </a:p>
          <a:p>
            <a:pPr indent="0" lvl="0" marL="0" rtl="0" algn="l">
              <a:spcBef>
                <a:spcPts val="1600"/>
              </a:spcBef>
              <a:spcAft>
                <a:spcPts val="0"/>
              </a:spcAft>
              <a:buNone/>
            </a:pPr>
            <a:r>
              <a:rPr lang="en-GB" sz="2000">
                <a:latin typeface="Times New Roman"/>
                <a:ea typeface="Times New Roman"/>
                <a:cs typeface="Times New Roman"/>
                <a:sym typeface="Times New Roman"/>
              </a:rPr>
              <a:t>Database: Firebase</a:t>
            </a:r>
            <a:endParaRPr sz="2000">
              <a:latin typeface="Times New Roman"/>
              <a:ea typeface="Times New Roman"/>
              <a:cs typeface="Times New Roman"/>
              <a:sym typeface="Times New Roman"/>
            </a:endParaRPr>
          </a:p>
          <a:p>
            <a:pPr indent="0" lvl="0" marL="0" rtl="0" algn="l">
              <a:spcBef>
                <a:spcPts val="1600"/>
              </a:spcBef>
              <a:spcAft>
                <a:spcPts val="0"/>
              </a:spcAft>
              <a:buNone/>
            </a:pPr>
            <a:r>
              <a:rPr lang="en-GB" sz="2000">
                <a:latin typeface="Times New Roman"/>
                <a:ea typeface="Times New Roman"/>
                <a:cs typeface="Times New Roman"/>
                <a:sym typeface="Times New Roman"/>
              </a:rPr>
              <a:t>Repository: GitHub</a:t>
            </a:r>
            <a:endParaRPr sz="2000">
              <a:latin typeface="Times New Roman"/>
              <a:ea typeface="Times New Roman"/>
              <a:cs typeface="Times New Roman"/>
              <a:sym typeface="Times New Roman"/>
            </a:endParaRPr>
          </a:p>
          <a:p>
            <a:pPr indent="0" lvl="0" marL="0" rtl="0" algn="l">
              <a:spcBef>
                <a:spcPts val="1600"/>
              </a:spcBef>
              <a:spcAft>
                <a:spcPts val="0"/>
              </a:spcAft>
              <a:buNone/>
            </a:pPr>
            <a:r>
              <a:rPr b="1" lang="en-GB" sz="2000">
                <a:latin typeface="Times New Roman"/>
                <a:ea typeface="Times New Roman"/>
                <a:cs typeface="Times New Roman"/>
                <a:sym typeface="Times New Roman"/>
              </a:rPr>
              <a:t>Technologies:</a:t>
            </a:r>
            <a:endParaRPr b="1" sz="2000">
              <a:latin typeface="Times New Roman"/>
              <a:ea typeface="Times New Roman"/>
              <a:cs typeface="Times New Roman"/>
              <a:sym typeface="Times New Roman"/>
            </a:endParaRPr>
          </a:p>
          <a:p>
            <a:pPr indent="0" lvl="0" marL="0" rtl="0" algn="l">
              <a:spcBef>
                <a:spcPts val="1600"/>
              </a:spcBef>
              <a:spcAft>
                <a:spcPts val="0"/>
              </a:spcAft>
              <a:buNone/>
            </a:pPr>
            <a:r>
              <a:rPr lang="en-GB" sz="2000">
                <a:latin typeface="Times New Roman"/>
                <a:ea typeface="Times New Roman"/>
                <a:cs typeface="Times New Roman"/>
                <a:sym typeface="Times New Roman"/>
              </a:rPr>
              <a:t>Front-end: XML</a:t>
            </a:r>
            <a:endParaRPr sz="2000">
              <a:latin typeface="Times New Roman"/>
              <a:ea typeface="Times New Roman"/>
              <a:cs typeface="Times New Roman"/>
              <a:sym typeface="Times New Roman"/>
            </a:endParaRPr>
          </a:p>
          <a:p>
            <a:pPr indent="0" lvl="0" marL="0" rtl="0" algn="l">
              <a:spcBef>
                <a:spcPts val="1600"/>
              </a:spcBef>
              <a:spcAft>
                <a:spcPts val="0"/>
              </a:spcAft>
              <a:buNone/>
            </a:pPr>
            <a:r>
              <a:rPr lang="en-GB" sz="2000">
                <a:latin typeface="Times New Roman"/>
                <a:ea typeface="Times New Roman"/>
                <a:cs typeface="Times New Roman"/>
                <a:sym typeface="Times New Roman"/>
              </a:rPr>
              <a:t>Back-end: Java</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110" name="Google Shape;110;p18"/>
          <p:cNvPicPr preferRelativeResize="0"/>
          <p:nvPr/>
        </p:nvPicPr>
        <p:blipFill>
          <a:blip r:embed="rId3">
            <a:alphaModFix/>
          </a:blip>
          <a:stretch>
            <a:fillRect/>
          </a:stretch>
        </p:blipFill>
        <p:spPr>
          <a:xfrm>
            <a:off x="5304850" y="661575"/>
            <a:ext cx="3581400" cy="3105150"/>
          </a:xfrm>
          <a:prstGeom prst="rect">
            <a:avLst/>
          </a:prstGeom>
          <a:noFill/>
          <a:ln>
            <a:noFill/>
          </a:ln>
        </p:spPr>
      </p:pic>
      <p:sp>
        <p:nvSpPr>
          <p:cNvPr id="111" name="Google Shape;111;p18"/>
          <p:cNvSpPr txBox="1"/>
          <p:nvPr>
            <p:ph idx="1" type="body"/>
          </p:nvPr>
        </p:nvSpPr>
        <p:spPr>
          <a:xfrm>
            <a:off x="6958400" y="454477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1198950" y="1978700"/>
            <a:ext cx="7273500" cy="216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4000">
                <a:latin typeface="Times New Roman"/>
                <a:ea typeface="Times New Roman"/>
                <a:cs typeface="Times New Roman"/>
                <a:sym typeface="Times New Roman"/>
              </a:rPr>
              <a:t>Implemented Functionalities</a:t>
            </a:r>
            <a:endParaRPr sz="4000"/>
          </a:p>
        </p:txBody>
      </p:sp>
      <p:sp>
        <p:nvSpPr>
          <p:cNvPr id="118" name="Google Shape;11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9" name="Google Shape;119;p19"/>
          <p:cNvSpPr txBox="1"/>
          <p:nvPr>
            <p:ph idx="1" type="body"/>
          </p:nvPr>
        </p:nvSpPr>
        <p:spPr>
          <a:xfrm>
            <a:off x="6958400" y="4544775"/>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GB">
                <a:latin typeface="Times New Roman"/>
                <a:ea typeface="Times New Roman"/>
                <a:cs typeface="Times New Roman"/>
                <a:sym typeface="Times New Roman"/>
              </a:rPr>
              <a:t>Registration</a:t>
            </a:r>
            <a:endParaRPr b="1">
              <a:latin typeface="Times New Roman"/>
              <a:ea typeface="Times New Roman"/>
              <a:cs typeface="Times New Roman"/>
              <a:sym typeface="Times New Roman"/>
            </a:endParaRPr>
          </a:p>
        </p:txBody>
      </p:sp>
      <p:sp>
        <p:nvSpPr>
          <p:cNvPr id="125" name="Google Shape;125;p20"/>
          <p:cNvSpPr txBox="1"/>
          <p:nvPr>
            <p:ph idx="1" type="body"/>
          </p:nvPr>
        </p:nvSpPr>
        <p:spPr>
          <a:xfrm>
            <a:off x="554550" y="1253225"/>
            <a:ext cx="79179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Times New Roman"/>
                <a:ea typeface="Times New Roman"/>
                <a:cs typeface="Times New Roman"/>
                <a:sym typeface="Times New Roman"/>
              </a:rPr>
              <a:t>Responsible: Rakesh Avirineni</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600"/>
              </a:spcBef>
              <a:spcAft>
                <a:spcPts val="0"/>
              </a:spcAft>
              <a:buNone/>
            </a:pPr>
            <a:r>
              <a:rPr lang="en-GB" sz="2000">
                <a:solidFill>
                  <a:srgbClr val="000000"/>
                </a:solidFill>
                <a:latin typeface="Times New Roman"/>
                <a:ea typeface="Times New Roman"/>
                <a:cs typeface="Times New Roman"/>
                <a:sym typeface="Times New Roman"/>
              </a:rPr>
              <a:t>Registration screen can be used by the novice user for registering into the application.</a:t>
            </a:r>
            <a:endParaRPr sz="2000">
              <a:solidFill>
                <a:srgbClr val="000000"/>
              </a:solidFill>
              <a:latin typeface="Times New Roman"/>
              <a:ea typeface="Times New Roman"/>
              <a:cs typeface="Times New Roman"/>
              <a:sym typeface="Times New Roman"/>
            </a:endParaRPr>
          </a:p>
          <a:p>
            <a:pPr indent="457200" lvl="0" marL="0" rtl="0" algn="l">
              <a:lnSpc>
                <a:spcPct val="90000"/>
              </a:lnSpc>
              <a:spcBef>
                <a:spcPts val="1000"/>
              </a:spcBef>
              <a:spcAft>
                <a:spcPts val="0"/>
              </a:spcAft>
              <a:buNone/>
            </a:pPr>
            <a:r>
              <a:rPr lang="en-GB" sz="2000">
                <a:solidFill>
                  <a:srgbClr val="000000"/>
                </a:solidFill>
                <a:latin typeface="Times New Roman"/>
                <a:ea typeface="Times New Roman"/>
                <a:cs typeface="Times New Roman"/>
                <a:sym typeface="Times New Roman"/>
              </a:rPr>
              <a:t>In this screen, the user needs to enter the username, contact number, e-mail, password and confirm the password for registration.</a:t>
            </a:r>
            <a:endParaRPr sz="2000">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126" name="Google Shape;12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7" name="Google Shape;127;p20"/>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212000"/>
            <a:ext cx="8520600" cy="607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a:solidFill>
                  <a:srgbClr val="000000"/>
                </a:solidFill>
                <a:latin typeface="Times New Roman"/>
                <a:ea typeface="Times New Roman"/>
                <a:cs typeface="Times New Roman"/>
                <a:sym typeface="Times New Roman"/>
              </a:rPr>
              <a:t>Registration screen</a:t>
            </a:r>
            <a:endParaRPr/>
          </a:p>
        </p:txBody>
      </p:sp>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34" name="Google Shape;134;p21"/>
          <p:cNvPicPr preferRelativeResize="0"/>
          <p:nvPr/>
        </p:nvPicPr>
        <p:blipFill>
          <a:blip r:embed="rId3">
            <a:alphaModFix/>
          </a:blip>
          <a:stretch>
            <a:fillRect/>
          </a:stretch>
        </p:blipFill>
        <p:spPr>
          <a:xfrm>
            <a:off x="2857650" y="1024125"/>
            <a:ext cx="2318200" cy="3842875"/>
          </a:xfrm>
          <a:prstGeom prst="rect">
            <a:avLst/>
          </a:prstGeom>
          <a:noFill/>
          <a:ln>
            <a:noFill/>
          </a:ln>
        </p:spPr>
      </p:pic>
      <p:sp>
        <p:nvSpPr>
          <p:cNvPr id="135" name="Google Shape;135;p21"/>
          <p:cNvSpPr txBox="1"/>
          <p:nvPr>
            <p:ph idx="1" type="body"/>
          </p:nvPr>
        </p:nvSpPr>
        <p:spPr>
          <a:xfrm>
            <a:off x="6686050" y="4568800"/>
            <a:ext cx="1980300" cy="31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Times New Roman"/>
                <a:ea typeface="Times New Roman"/>
                <a:cs typeface="Times New Roman"/>
                <a:sym typeface="Times New Roman"/>
              </a:rPr>
              <a:t>Rakesh Avirineni</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